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4"/>
  </p:sldMasterIdLst>
  <p:notesMasterIdLst>
    <p:notesMasterId r:id="rId17"/>
  </p:notesMasterIdLst>
  <p:handoutMasterIdLst>
    <p:handoutMasterId r:id="rId18"/>
  </p:handoutMasterIdLst>
  <p:sldIdLst>
    <p:sldId id="256" r:id="rId5"/>
    <p:sldId id="711" r:id="rId6"/>
    <p:sldId id="712" r:id="rId7"/>
    <p:sldId id="715" r:id="rId8"/>
    <p:sldId id="716" r:id="rId9"/>
    <p:sldId id="486" r:id="rId10"/>
    <p:sldId id="755" r:id="rId11"/>
    <p:sldId id="756" r:id="rId12"/>
    <p:sldId id="757" r:id="rId13"/>
    <p:sldId id="759" r:id="rId14"/>
    <p:sldId id="758" r:id="rId15"/>
    <p:sldId id="754" r:id="rId16"/>
  </p:sldIdLst>
  <p:sldSz cx="9144000" cy="6858000" type="screen4x3"/>
  <p:notesSz cx="9928225" cy="6797675"/>
  <p:custDataLst>
    <p:tags r:id="rId19"/>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en Rafferty" initials="SR" lastIdx="1" clrIdx="0">
    <p:extLst>
      <p:ext uri="{19B8F6BF-5375-455C-9EA6-DF929625EA0E}">
        <p15:presenceInfo xmlns:p15="http://schemas.microsoft.com/office/powerpoint/2012/main" userId="a04426156b3b4a3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DCFD2"/>
    <a:srgbClr val="FF8B8B"/>
    <a:srgbClr val="DE0000"/>
    <a:srgbClr val="B212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94" autoAdjust="0"/>
    <p:restoredTop sz="94646" autoAdjust="0"/>
  </p:normalViewPr>
  <p:slideViewPr>
    <p:cSldViewPr>
      <p:cViewPr varScale="1">
        <p:scale>
          <a:sx n="78" d="100"/>
          <a:sy n="78" d="100"/>
        </p:scale>
        <p:origin x="1512" y="84"/>
      </p:cViewPr>
      <p:guideLst>
        <p:guide orient="horz" pos="2160"/>
        <p:guide pos="2880"/>
      </p:guideLst>
    </p:cSldViewPr>
  </p:slideViewPr>
  <p:outlineViewPr>
    <p:cViewPr>
      <p:scale>
        <a:sx n="33" d="100"/>
        <a:sy n="33" d="100"/>
      </p:scale>
      <p:origin x="30" y="5403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3313" cy="339884"/>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5622594" y="0"/>
            <a:ext cx="4303313" cy="339884"/>
          </a:xfrm>
          <a:prstGeom prst="rect">
            <a:avLst/>
          </a:prstGeom>
        </p:spPr>
        <p:txBody>
          <a:bodyPr vert="horz" lIns="91440" tIns="45720" rIns="91440" bIns="45720" rtlCol="0"/>
          <a:lstStyle>
            <a:lvl1pPr algn="r">
              <a:defRPr sz="1200"/>
            </a:lvl1pPr>
          </a:lstStyle>
          <a:p>
            <a:fld id="{1105C127-53EC-4625-8674-123C41A42ABE}" type="datetimeFigureOut">
              <a:rPr lang="en-GB" smtClean="0"/>
              <a:pPr/>
              <a:t>05/08/2016</a:t>
            </a:fld>
            <a:endParaRPr lang="en-GB" dirty="0"/>
          </a:p>
        </p:txBody>
      </p:sp>
      <p:sp>
        <p:nvSpPr>
          <p:cNvPr id="4" name="Footer Placeholder 3"/>
          <p:cNvSpPr>
            <a:spLocks noGrp="1"/>
          </p:cNvSpPr>
          <p:nvPr>
            <p:ph type="ftr" sz="quarter" idx="2"/>
          </p:nvPr>
        </p:nvSpPr>
        <p:spPr>
          <a:xfrm>
            <a:off x="0" y="6456699"/>
            <a:ext cx="4303313" cy="339884"/>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5622594" y="6456699"/>
            <a:ext cx="4303313" cy="339884"/>
          </a:xfrm>
          <a:prstGeom prst="rect">
            <a:avLst/>
          </a:prstGeom>
        </p:spPr>
        <p:txBody>
          <a:bodyPr vert="horz" lIns="91440" tIns="45720" rIns="91440" bIns="45720" rtlCol="0" anchor="b"/>
          <a:lstStyle>
            <a:lvl1pPr algn="r">
              <a:defRPr sz="1200"/>
            </a:lvl1pPr>
          </a:lstStyle>
          <a:p>
            <a:fld id="{2D7700F7-D8A8-45F0-BED4-A73ECE481743}" type="slidenum">
              <a:rPr lang="en-GB" smtClean="0"/>
              <a:pPr/>
              <a:t>‹#›</a:t>
            </a:fld>
            <a:endParaRPr lang="en-GB" dirty="0"/>
          </a:p>
        </p:txBody>
      </p:sp>
    </p:spTree>
    <p:extLst>
      <p:ext uri="{BB962C8B-B14F-4D97-AF65-F5344CB8AC3E}">
        <p14:creationId xmlns:p14="http://schemas.microsoft.com/office/powerpoint/2010/main" val="12063322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302230" cy="339884"/>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dirty="0"/>
          </a:p>
        </p:txBody>
      </p:sp>
      <p:sp>
        <p:nvSpPr>
          <p:cNvPr id="3" name="Date Placeholder 2"/>
          <p:cNvSpPr>
            <a:spLocks noGrp="1"/>
          </p:cNvSpPr>
          <p:nvPr>
            <p:ph type="dt" idx="1"/>
          </p:nvPr>
        </p:nvSpPr>
        <p:spPr>
          <a:xfrm>
            <a:off x="5623699" y="0"/>
            <a:ext cx="4302230" cy="339884"/>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8D4DA8F5-F804-4FB2-8A6B-A884CF09C514}" type="datetimeFigureOut">
              <a:rPr lang="en-US"/>
              <a:pPr>
                <a:defRPr/>
              </a:pPr>
              <a:t>8/5/2016</a:t>
            </a:fld>
            <a:endParaRPr lang="en-GB" dirty="0"/>
          </a:p>
        </p:txBody>
      </p:sp>
      <p:sp>
        <p:nvSpPr>
          <p:cNvPr id="4" name="Slide Image Placeholder 3"/>
          <p:cNvSpPr>
            <a:spLocks noGrp="1" noRot="1" noChangeAspect="1"/>
          </p:cNvSpPr>
          <p:nvPr>
            <p:ph type="sldImg" idx="2"/>
          </p:nvPr>
        </p:nvSpPr>
        <p:spPr>
          <a:xfrm>
            <a:off x="3263900" y="509588"/>
            <a:ext cx="3400425" cy="2549525"/>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p:cNvSpPr>
            <a:spLocks noGrp="1"/>
          </p:cNvSpPr>
          <p:nvPr>
            <p:ph type="body" sz="quarter" idx="3"/>
          </p:nvPr>
        </p:nvSpPr>
        <p:spPr>
          <a:xfrm>
            <a:off x="992824" y="3228896"/>
            <a:ext cx="7942580" cy="3058954"/>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2" y="6456612"/>
            <a:ext cx="4302230" cy="339884"/>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dirty="0"/>
          </a:p>
        </p:txBody>
      </p:sp>
      <p:sp>
        <p:nvSpPr>
          <p:cNvPr id="7" name="Slide Number Placeholder 6"/>
          <p:cNvSpPr>
            <a:spLocks noGrp="1"/>
          </p:cNvSpPr>
          <p:nvPr>
            <p:ph type="sldNum" sz="quarter" idx="5"/>
          </p:nvPr>
        </p:nvSpPr>
        <p:spPr>
          <a:xfrm>
            <a:off x="5623699" y="6456612"/>
            <a:ext cx="4302230" cy="339884"/>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E6C00DB4-E585-43D3-9A29-E1C42556C769}" type="slidenum">
              <a:rPr lang="en-GB"/>
              <a:pPr>
                <a:defRPr/>
              </a:pPr>
              <a:t>‹#›</a:t>
            </a:fld>
            <a:endParaRPr lang="en-GB" dirty="0"/>
          </a:p>
        </p:txBody>
      </p:sp>
    </p:spTree>
    <p:extLst>
      <p:ext uri="{BB962C8B-B14F-4D97-AF65-F5344CB8AC3E}">
        <p14:creationId xmlns:p14="http://schemas.microsoft.com/office/powerpoint/2010/main" val="310232640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33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80FBC8F-7200-45DD-A4E3-40F9EE471788}" type="slidenum">
              <a:rPr lang="en-GB"/>
              <a:pPr fontAlgn="base">
                <a:spcBef>
                  <a:spcPct val="0"/>
                </a:spcBef>
                <a:spcAft>
                  <a:spcPct val="0"/>
                </a:spcAft>
              </a:pPr>
              <a:t>1</a:t>
            </a:fld>
            <a:endParaRPr lang="en-GB" dirty="0"/>
          </a:p>
        </p:txBody>
      </p:sp>
    </p:spTree>
    <p:extLst>
      <p:ext uri="{BB962C8B-B14F-4D97-AF65-F5344CB8AC3E}">
        <p14:creationId xmlns:p14="http://schemas.microsoft.com/office/powerpoint/2010/main" val="1564564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10</a:t>
            </a:fld>
            <a:endParaRPr lang="en-GB" dirty="0"/>
          </a:p>
        </p:txBody>
      </p:sp>
    </p:spTree>
    <p:extLst>
      <p:ext uri="{BB962C8B-B14F-4D97-AF65-F5344CB8AC3E}">
        <p14:creationId xmlns:p14="http://schemas.microsoft.com/office/powerpoint/2010/main" val="2187087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11</a:t>
            </a:fld>
            <a:endParaRPr lang="en-GB" dirty="0"/>
          </a:p>
        </p:txBody>
      </p:sp>
    </p:spTree>
    <p:extLst>
      <p:ext uri="{BB962C8B-B14F-4D97-AF65-F5344CB8AC3E}">
        <p14:creationId xmlns:p14="http://schemas.microsoft.com/office/powerpoint/2010/main" val="25285571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12</a:t>
            </a:fld>
            <a:endParaRPr lang="en-GB" dirty="0"/>
          </a:p>
        </p:txBody>
      </p:sp>
    </p:spTree>
    <p:extLst>
      <p:ext uri="{BB962C8B-B14F-4D97-AF65-F5344CB8AC3E}">
        <p14:creationId xmlns:p14="http://schemas.microsoft.com/office/powerpoint/2010/main" val="14743080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2</a:t>
            </a:fld>
            <a:endParaRPr lang="en-GB" dirty="0"/>
          </a:p>
        </p:txBody>
      </p:sp>
    </p:spTree>
    <p:extLst>
      <p:ext uri="{BB962C8B-B14F-4D97-AF65-F5344CB8AC3E}">
        <p14:creationId xmlns:p14="http://schemas.microsoft.com/office/powerpoint/2010/main" val="40216345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3</a:t>
            </a:fld>
            <a:endParaRPr lang="en-GB" dirty="0"/>
          </a:p>
        </p:txBody>
      </p:sp>
    </p:spTree>
    <p:extLst>
      <p:ext uri="{BB962C8B-B14F-4D97-AF65-F5344CB8AC3E}">
        <p14:creationId xmlns:p14="http://schemas.microsoft.com/office/powerpoint/2010/main" val="21748544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4</a:t>
            </a:fld>
            <a:endParaRPr lang="en-GB" dirty="0"/>
          </a:p>
        </p:txBody>
      </p:sp>
    </p:spTree>
    <p:extLst>
      <p:ext uri="{BB962C8B-B14F-4D97-AF65-F5344CB8AC3E}">
        <p14:creationId xmlns:p14="http://schemas.microsoft.com/office/powerpoint/2010/main" val="7083893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5</a:t>
            </a:fld>
            <a:endParaRPr lang="en-GB" dirty="0"/>
          </a:p>
        </p:txBody>
      </p:sp>
    </p:spTree>
    <p:extLst>
      <p:ext uri="{BB962C8B-B14F-4D97-AF65-F5344CB8AC3E}">
        <p14:creationId xmlns:p14="http://schemas.microsoft.com/office/powerpoint/2010/main" val="11722862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6</a:t>
            </a:fld>
            <a:endParaRPr lang="en-GB" dirty="0"/>
          </a:p>
        </p:txBody>
      </p:sp>
    </p:spTree>
    <p:extLst>
      <p:ext uri="{BB962C8B-B14F-4D97-AF65-F5344CB8AC3E}">
        <p14:creationId xmlns:p14="http://schemas.microsoft.com/office/powerpoint/2010/main" val="19320478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7</a:t>
            </a:fld>
            <a:endParaRPr lang="en-GB" dirty="0"/>
          </a:p>
        </p:txBody>
      </p:sp>
    </p:spTree>
    <p:extLst>
      <p:ext uri="{BB962C8B-B14F-4D97-AF65-F5344CB8AC3E}">
        <p14:creationId xmlns:p14="http://schemas.microsoft.com/office/powerpoint/2010/main" val="24930724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8</a:t>
            </a:fld>
            <a:endParaRPr lang="en-GB" dirty="0"/>
          </a:p>
        </p:txBody>
      </p:sp>
    </p:spTree>
    <p:extLst>
      <p:ext uri="{BB962C8B-B14F-4D97-AF65-F5344CB8AC3E}">
        <p14:creationId xmlns:p14="http://schemas.microsoft.com/office/powerpoint/2010/main" val="33225652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9</a:t>
            </a:fld>
            <a:endParaRPr lang="en-GB" dirty="0"/>
          </a:p>
        </p:txBody>
      </p:sp>
    </p:spTree>
    <p:extLst>
      <p:ext uri="{BB962C8B-B14F-4D97-AF65-F5344CB8AC3E}">
        <p14:creationId xmlns:p14="http://schemas.microsoft.com/office/powerpoint/2010/main" val="29509166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slide" Target="../slides/slide8.xml"/><Relationship Id="rId2" Type="http://schemas.openxmlformats.org/officeDocument/2006/relationships/slide" Target="../slides/slide12.xml"/><Relationship Id="rId1" Type="http://schemas.openxmlformats.org/officeDocument/2006/relationships/slideMaster" Target="../slideMasters/slideMaster1.xml"/><Relationship Id="rId4" Type="http://schemas.openxmlformats.org/officeDocument/2006/relationships/slide" Target="../slides/slide9.xml"/></Relationships>
</file>

<file path=ppt/slideLayouts/_rels/slideLayout5.xml.rels><?xml version="1.0" encoding="UTF-8" standalone="yes"?>
<Relationships xmlns="http://schemas.openxmlformats.org/package/2006/relationships"><Relationship Id="rId3" Type="http://schemas.openxmlformats.org/officeDocument/2006/relationships/hyperlink" Target="http://www.google.co.uk/url?sa=i&amp;rct=j&amp;q=ocr+nationals+in+ict+level+02+logo&amp;source=images&amp;cd=&amp;docid=V5m_yCYP-aE2_M&amp;tbnid=DTQOd6LrYrDCGM:&amp;ved=0CAUQjRw&amp;url=http://decv.co.uk/courses/test/&amp;ei=zegkUtL5EcaR0AX1yoCoCA&amp;bvm=bv.51495398,d.d2k&amp;psig=AFQjCNE5H51wUL1lgYhDZQ2VHp_BrKAYtA&amp;ust=1378236999184474" TargetMode="External"/><Relationship Id="rId2" Type="http://schemas.openxmlformats.org/officeDocument/2006/relationships/slide" Target="../slides/slide6.xml"/><Relationship Id="rId1" Type="http://schemas.openxmlformats.org/officeDocument/2006/relationships/slideMaster" Target="../slideMasters/slideMaster1.xml"/><Relationship Id="rId4" Type="http://schemas.openxmlformats.org/officeDocument/2006/relationships/image" Target="../media/image2.gif"/></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rookeWeston">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latin typeface="Calibri" pitchFamily="34" charset="0"/>
              <a:cs typeface="Calibri" pitchFamily="34" charset="0"/>
            </a:endParaRPr>
          </a:p>
        </p:txBody>
      </p:sp>
      <p:sp>
        <p:nvSpPr>
          <p:cNvPr id="9" name="Title 8"/>
          <p:cNvSpPr>
            <a:spLocks noGrp="1"/>
          </p:cNvSpPr>
          <p:nvPr>
            <p:ph type="ctrTitle"/>
          </p:nvPr>
        </p:nvSpPr>
        <p:spPr>
          <a:xfrm>
            <a:off x="685800" y="214290"/>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latin typeface="Calibri" pitchFamily="34" charset="0"/>
                <a:cs typeface="Calibri" pitchFamily="34" charset="0"/>
              </a:defRPr>
            </a:lvl1pPr>
            <a:extLst/>
          </a:lstStyle>
          <a:p>
            <a:r>
              <a:rPr kumimoji="0" lang="en-US" smtClean="0"/>
              <a:t>Click to edit Master 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extLst>
                  <a:ext uri="{28A0092B-C50C-407E-A947-70E740481C1C}">
                    <a14:useLocalDpi xmlns:a14="http://schemas.microsoft.com/office/drawing/2010/main" val="0"/>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latin typeface="Calibri" pitchFamily="34" charset="0"/>
                <a:cs typeface="Calibri" pitchFamily="34" charset="0"/>
              </a:endParaRPr>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17" name="Subtitle 16"/>
          <p:cNvSpPr>
            <a:spLocks noGrp="1"/>
          </p:cNvSpPr>
          <p:nvPr>
            <p:ph type="subTitle" idx="1"/>
          </p:nvPr>
        </p:nvSpPr>
        <p:spPr>
          <a:xfrm>
            <a:off x="871566" y="5515444"/>
            <a:ext cx="7772400" cy="1199704"/>
          </a:xfrm>
        </p:spPr>
        <p:txBody>
          <a:bodyPr lIns="45720" rIns="45720"/>
          <a:lstStyle>
            <a:lvl1pPr marL="0" marR="64008" indent="0" algn="r">
              <a:buNone/>
              <a:defRPr b="1">
                <a:solidFill>
                  <a:schemeClr val="bg1"/>
                </a:solidFill>
                <a:latin typeface="Calibri" pitchFamily="34" charset="0"/>
                <a:cs typeface="Calibri"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Title 6"/>
          <p:cNvSpPr>
            <a:spLocks noGrp="1"/>
          </p:cNvSpPr>
          <p:nvPr>
            <p:ph type="title"/>
          </p:nvPr>
        </p:nvSpPr>
        <p:spPr/>
        <p:txBody>
          <a:bodyPr rtlCol="0"/>
          <a:lstStyle>
            <a:lvl1pPr>
              <a:defRPr>
                <a:latin typeface="Calibri" pitchFamily="34" charset="0"/>
                <a:cs typeface="Calibri" pitchFamily="34" charset="0"/>
              </a:defRPr>
            </a:lvl1pPr>
            <a:extLst/>
          </a:lstStyle>
          <a:p>
            <a:r>
              <a:rPr kumimoji="0" lang="en-US" smtClean="0"/>
              <a:t>Click to edit Master title style</a:t>
            </a:r>
            <a:endParaRPr kumimoji="0"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latin typeface="Calibri" pitchFamily="34" charset="0"/>
                <a:cs typeface="Calibri" pitchFamily="34" charset="0"/>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latin typeface="Calibri" pitchFamily="34" charset="0"/>
                <a:cs typeface="Calibri" pitchFamily="34" charset="0"/>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latin typeface="Calibri" pitchFamily="34" charset="0"/>
              <a:cs typeface="Calibri" pitchFamily="34" charset="0"/>
            </a:endParaRPr>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LO1 1-7">
    <p:spTree>
      <p:nvGrpSpPr>
        <p:cNvPr id="1" name=""/>
        <p:cNvGrpSpPr/>
        <p:nvPr/>
      </p:nvGrpSpPr>
      <p:grpSpPr>
        <a:xfrm>
          <a:off x="0" y="0"/>
          <a:ext cx="0" cy="0"/>
          <a:chOff x="0" y="0"/>
          <a:chExt cx="0" cy="0"/>
        </a:xfrm>
      </p:grpSpPr>
      <p:sp>
        <p:nvSpPr>
          <p:cNvPr id="6" name="Title 5"/>
          <p:cNvSpPr>
            <a:spLocks noGrp="1"/>
          </p:cNvSpPr>
          <p:nvPr>
            <p:ph type="title"/>
          </p:nvPr>
        </p:nvSpPr>
        <p:spPr>
          <a:xfrm>
            <a:off x="70266" y="72008"/>
            <a:ext cx="8859452" cy="548680"/>
          </a:xfrm>
        </p:spPr>
        <p:txBody>
          <a:bodyPr rtlCol="0"/>
          <a:lstStyle>
            <a:lvl1pPr>
              <a:defRPr>
                <a:latin typeface="Calibri" pitchFamily="34" charset="0"/>
                <a:cs typeface="Calibri" pitchFamily="34" charset="0"/>
              </a:defRPr>
            </a:lvl1pPr>
            <a:extLst/>
          </a:lstStyle>
          <a:p>
            <a:r>
              <a:rPr kumimoji="0" lang="en-US" dirty="0" smtClean="0"/>
              <a:t>Click to edit Master title style</a:t>
            </a:r>
            <a:endParaRPr kumimoji="0" lang="en-US" dirty="0"/>
          </a:p>
        </p:txBody>
      </p:sp>
      <p:sp>
        <p:nvSpPr>
          <p:cNvPr id="14" name="Round Same Side Corner Rectangle 13">
            <a:hlinkClick r:id="rId2" action="ppaction://hlinksldjump"/>
          </p:cNvPr>
          <p:cNvSpPr/>
          <p:nvPr userDrawn="1"/>
        </p:nvSpPr>
        <p:spPr>
          <a:xfrm>
            <a:off x="4683176" y="620688"/>
            <a:ext cx="797170" cy="357190"/>
          </a:xfrm>
          <a:prstGeom prst="round2SameRect">
            <a:avLst/>
          </a:prstGeom>
          <a:effectLst/>
        </p:spPr>
        <p:style>
          <a:lnRef idx="0">
            <a:schemeClr val="accent6"/>
          </a:lnRef>
          <a:fillRef idx="3">
            <a:schemeClr val="accent6"/>
          </a:fillRef>
          <a:effectRef idx="3">
            <a:schemeClr val="accent6"/>
          </a:effectRef>
          <a:fontRef idx="minor">
            <a:schemeClr val="lt1"/>
          </a:fontRef>
        </p:style>
        <p:txBody>
          <a:bodyPr lIns="0" tIns="0" rIns="0" bIns="0" rtlCol="0" anchor="ctr"/>
          <a:lstStyle/>
          <a:p>
            <a:pPr algn="ctr"/>
            <a:r>
              <a:rPr lang="en-GB" sz="1200" b="1" dirty="0" smtClean="0">
                <a:latin typeface="Arial" panose="020B0604020202020204" pitchFamily="34" charset="0"/>
                <a:cs typeface="Arial" panose="020B0604020202020204" pitchFamily="34" charset="0"/>
              </a:rPr>
              <a:t>Task</a:t>
            </a:r>
            <a:r>
              <a:rPr lang="en-GB" sz="1200" b="1" baseline="0" dirty="0" smtClean="0">
                <a:latin typeface="Arial" panose="020B0604020202020204" pitchFamily="34" charset="0"/>
                <a:cs typeface="Arial" panose="020B0604020202020204" pitchFamily="34" charset="0"/>
              </a:rPr>
              <a:t> List</a:t>
            </a:r>
            <a:endParaRPr lang="en-GB" sz="2000" b="1" dirty="0">
              <a:latin typeface="Arial" panose="020B0604020202020204" pitchFamily="34" charset="0"/>
              <a:cs typeface="Arial" panose="020B0604020202020204" pitchFamily="34" charset="0"/>
            </a:endParaRPr>
          </a:p>
        </p:txBody>
      </p:sp>
      <p:sp>
        <p:nvSpPr>
          <p:cNvPr id="12" name="Round Same Side Corner Rectangle 11">
            <a:hlinkClick r:id="rId3" action="ppaction://hlinksldjump"/>
          </p:cNvPr>
          <p:cNvSpPr/>
          <p:nvPr userDrawn="1"/>
        </p:nvSpPr>
        <p:spPr>
          <a:xfrm>
            <a:off x="217476" y="620688"/>
            <a:ext cx="1050786"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200" b="1" dirty="0" smtClean="0">
                <a:latin typeface="Arial" panose="020B0604020202020204" pitchFamily="34" charset="0"/>
                <a:cs typeface="Arial" panose="020B0604020202020204" pitchFamily="34" charset="0"/>
              </a:rPr>
              <a:t>P6.1 – Task 1</a:t>
            </a:r>
            <a:endParaRPr lang="en-GB" sz="1200" b="1" dirty="0">
              <a:latin typeface="Arial" panose="020B0604020202020204" pitchFamily="34" charset="0"/>
              <a:cs typeface="Arial" panose="020B0604020202020204" pitchFamily="34" charset="0"/>
            </a:endParaRPr>
          </a:p>
        </p:txBody>
      </p:sp>
      <p:sp>
        <p:nvSpPr>
          <p:cNvPr id="36" name="Round Same Side Corner Rectangle 35">
            <a:hlinkClick r:id="rId4" action="ppaction://hlinksldjump"/>
          </p:cNvPr>
          <p:cNvSpPr/>
          <p:nvPr userDrawn="1"/>
        </p:nvSpPr>
        <p:spPr>
          <a:xfrm>
            <a:off x="3560087" y="620688"/>
            <a:ext cx="1059672" cy="357190"/>
          </a:xfrm>
          <a:prstGeom prst="round2SameRect">
            <a:avLst/>
          </a:prstGeom>
          <a:gradFill>
            <a:gsLst>
              <a:gs pos="0">
                <a:srgbClr val="B21212"/>
              </a:gs>
              <a:gs pos="50000">
                <a:srgbClr val="DE0000"/>
              </a:gs>
              <a:gs pos="70000">
                <a:srgbClr val="FF8B8B"/>
              </a:gs>
              <a:gs pos="100000">
                <a:srgbClr val="FDCFD2"/>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200" b="1" dirty="0" smtClean="0">
                <a:solidFill>
                  <a:schemeClr val="bg1"/>
                </a:solidFill>
                <a:latin typeface="Arial" panose="020B0604020202020204" pitchFamily="34" charset="0"/>
                <a:cs typeface="Arial" panose="020B0604020202020204" pitchFamily="34" charset="0"/>
              </a:rPr>
              <a:t>M3.1 – Task 4</a:t>
            </a:r>
            <a:endParaRPr lang="en-GB" sz="1200" b="1" dirty="0">
              <a:solidFill>
                <a:schemeClr val="bg1"/>
              </a:solidFill>
              <a:latin typeface="Arial" panose="020B0604020202020204" pitchFamily="34" charset="0"/>
              <a:cs typeface="Arial" panose="020B0604020202020204" pitchFamily="34" charset="0"/>
            </a:endParaRPr>
          </a:p>
        </p:txBody>
      </p:sp>
      <p:sp>
        <p:nvSpPr>
          <p:cNvPr id="37" name="Round Same Side Corner Rectangle 36">
            <a:hlinkClick r:id="rId3" action="ppaction://hlinksldjump"/>
          </p:cNvPr>
          <p:cNvSpPr/>
          <p:nvPr userDrawn="1"/>
        </p:nvSpPr>
        <p:spPr>
          <a:xfrm>
            <a:off x="1331680" y="620688"/>
            <a:ext cx="1050786"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200" b="1" dirty="0" smtClean="0">
                <a:latin typeface="Arial" panose="020B0604020202020204" pitchFamily="34" charset="0"/>
                <a:cs typeface="Arial" panose="020B0604020202020204" pitchFamily="34" charset="0"/>
              </a:rPr>
              <a:t>P6.2 – Task 2</a:t>
            </a:r>
            <a:endParaRPr lang="en-GB" sz="1200" b="1" dirty="0">
              <a:latin typeface="Arial" panose="020B0604020202020204" pitchFamily="34" charset="0"/>
              <a:cs typeface="Arial" panose="020B0604020202020204" pitchFamily="34" charset="0"/>
            </a:endParaRPr>
          </a:p>
        </p:txBody>
      </p:sp>
      <p:sp>
        <p:nvSpPr>
          <p:cNvPr id="10" name="Round Same Side Corner Rectangle 9">
            <a:hlinkClick r:id="rId3" action="ppaction://hlinksldjump"/>
          </p:cNvPr>
          <p:cNvSpPr/>
          <p:nvPr userDrawn="1"/>
        </p:nvSpPr>
        <p:spPr>
          <a:xfrm>
            <a:off x="2445884" y="623538"/>
            <a:ext cx="1050786"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200" b="1" dirty="0" smtClean="0">
                <a:latin typeface="Arial" panose="020B0604020202020204" pitchFamily="34" charset="0"/>
                <a:cs typeface="Arial" panose="020B0604020202020204" pitchFamily="34" charset="0"/>
              </a:rPr>
              <a:t>P6.3 – Task 3</a:t>
            </a:r>
            <a:endParaRPr lang="en-GB" sz="1200" b="1" dirty="0">
              <a:latin typeface="Arial" panose="020B0604020202020204" pitchFamily="34" charset="0"/>
              <a:cs typeface="Arial" panose="020B0604020202020204" pitchFamily="34" charset="0"/>
            </a:endParaRPr>
          </a:p>
        </p:txBody>
      </p:sp>
      <p:sp>
        <p:nvSpPr>
          <p:cNvPr id="15" name="Content Placeholder 1"/>
          <p:cNvSpPr txBox="1">
            <a:spLocks/>
          </p:cNvSpPr>
          <p:nvPr/>
        </p:nvSpPr>
        <p:spPr>
          <a:xfrm>
            <a:off x="177105" y="983578"/>
            <a:ext cx="8752613" cy="5757790"/>
          </a:xfrm>
          <a:prstGeom prst="rect">
            <a:avLst/>
          </a:prstGeom>
          <a:solidFill>
            <a:schemeClr val="bg1"/>
          </a:solidFill>
          <a:ln w="38100">
            <a:solidFill>
              <a:schemeClr val="accent3"/>
            </a:solidFill>
          </a:ln>
          <a:effectLst>
            <a:outerShdw blurRad="50800" dist="38100" dir="2700000" algn="tl" rotWithShape="0">
              <a:prstClr val="black">
                <a:alpha val="40000"/>
              </a:prstClr>
            </a:outerShdw>
          </a:effectLst>
        </p:spPr>
        <p:txBody>
          <a:bodyPr vert="horz">
            <a:noAutofit/>
          </a:bodyPr>
          <a:lstStyle/>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endPar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endParaRPr>
          </a:p>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endParaRPr kumimoji="0" lang="en-GB" sz="16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LO1 8-14">
    <p:spTree>
      <p:nvGrpSpPr>
        <p:cNvPr id="1" name=""/>
        <p:cNvGrpSpPr/>
        <p:nvPr/>
      </p:nvGrpSpPr>
      <p:grpSpPr>
        <a:xfrm>
          <a:off x="0" y="0"/>
          <a:ext cx="0" cy="0"/>
          <a:chOff x="0" y="0"/>
          <a:chExt cx="0" cy="0"/>
        </a:xfrm>
      </p:grpSpPr>
      <p:sp>
        <p:nvSpPr>
          <p:cNvPr id="6" name="Title 5"/>
          <p:cNvSpPr>
            <a:spLocks noGrp="1"/>
          </p:cNvSpPr>
          <p:nvPr>
            <p:ph type="title"/>
          </p:nvPr>
        </p:nvSpPr>
        <p:spPr>
          <a:xfrm>
            <a:off x="214282" y="-117500"/>
            <a:ext cx="8229600" cy="857256"/>
          </a:xfrm>
        </p:spPr>
        <p:txBody>
          <a:bodyPr rtlCol="0"/>
          <a:lstStyle>
            <a:lvl1pPr>
              <a:defRPr>
                <a:latin typeface="Calibri" pitchFamily="34" charset="0"/>
                <a:cs typeface="Calibri" pitchFamily="34" charset="0"/>
              </a:defRPr>
            </a:lvl1pPr>
            <a:extLst/>
          </a:lstStyle>
          <a:p>
            <a:r>
              <a:rPr kumimoji="0" lang="en-US" smtClean="0"/>
              <a:t>Click to edit Master title style</a:t>
            </a:r>
            <a:endParaRPr kumimoji="0" lang="en-US"/>
          </a:p>
        </p:txBody>
      </p:sp>
      <p:sp>
        <p:nvSpPr>
          <p:cNvPr id="4" name="Round Same Side Corner Rectangle 3">
            <a:hlinkClick r:id="" action="ppaction://noaction"/>
          </p:cNvPr>
          <p:cNvSpPr/>
          <p:nvPr/>
        </p:nvSpPr>
        <p:spPr>
          <a:xfrm>
            <a:off x="3312750" y="720054"/>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12</a:t>
            </a:r>
            <a:endParaRPr lang="en-GB" b="1" dirty="0"/>
          </a:p>
        </p:txBody>
      </p:sp>
      <p:sp>
        <p:nvSpPr>
          <p:cNvPr id="5" name="Round Same Side Corner Rectangle 4">
            <a:hlinkClick r:id="rId2" action="ppaction://hlinksldjump"/>
          </p:cNvPr>
          <p:cNvSpPr/>
          <p:nvPr/>
        </p:nvSpPr>
        <p:spPr>
          <a:xfrm>
            <a:off x="311404" y="717964"/>
            <a:ext cx="1643074" cy="357190"/>
          </a:xfrm>
          <a:prstGeom prst="round2SameRect">
            <a:avLst/>
          </a:prstGeom>
          <a:effectLst/>
        </p:spPr>
        <p:style>
          <a:lnRef idx="0">
            <a:schemeClr val="accent1"/>
          </a:lnRef>
          <a:fillRef idx="3">
            <a:schemeClr val="accent1"/>
          </a:fillRef>
          <a:effectRef idx="3">
            <a:schemeClr val="accent1"/>
          </a:effectRef>
          <a:fontRef idx="minor">
            <a:schemeClr val="lt1"/>
          </a:fontRef>
        </p:style>
        <p:txBody>
          <a:bodyPr rtlCol="0" anchor="ctr"/>
          <a:lstStyle/>
          <a:p>
            <a:pPr algn="ctr"/>
            <a:r>
              <a:rPr lang="en-GB" b="1" dirty="0" smtClean="0"/>
              <a:t>Assignment</a:t>
            </a:r>
            <a:endParaRPr lang="en-GB" b="1" dirty="0"/>
          </a:p>
        </p:txBody>
      </p:sp>
      <p:sp>
        <p:nvSpPr>
          <p:cNvPr id="8" name="Round Same Side Corner Rectangle 7">
            <a:hlinkClick r:id="" action="ppaction://noaction"/>
          </p:cNvPr>
          <p:cNvSpPr/>
          <p:nvPr/>
        </p:nvSpPr>
        <p:spPr>
          <a:xfrm>
            <a:off x="2027211" y="720054"/>
            <a:ext cx="468519" cy="357190"/>
          </a:xfrm>
          <a:prstGeom prst="round2SameRect">
            <a:avLst/>
          </a:prstGeom>
          <a:effectLst/>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000" b="1" dirty="0" smtClean="0"/>
              <a:t>LO1</a:t>
            </a:r>
            <a:endParaRPr lang="en-GB" sz="1400" b="1" dirty="0"/>
          </a:p>
        </p:txBody>
      </p:sp>
      <p:sp>
        <p:nvSpPr>
          <p:cNvPr id="7" name="Round Same Side Corner Rectangle 6">
            <a:hlinkClick r:id="" action="ppaction://noaction"/>
          </p:cNvPr>
          <p:cNvSpPr/>
          <p:nvPr/>
        </p:nvSpPr>
        <p:spPr>
          <a:xfrm>
            <a:off x="3780758" y="728321"/>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13</a:t>
            </a:r>
            <a:endParaRPr lang="en-GB" b="1" dirty="0"/>
          </a:p>
        </p:txBody>
      </p:sp>
      <p:sp>
        <p:nvSpPr>
          <p:cNvPr id="10" name="Round Same Side Corner Rectangle 9">
            <a:hlinkClick r:id="" action="ppaction://noaction"/>
          </p:cNvPr>
          <p:cNvSpPr/>
          <p:nvPr/>
        </p:nvSpPr>
        <p:spPr>
          <a:xfrm>
            <a:off x="4248766" y="728321"/>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14</a:t>
            </a:r>
            <a:endParaRPr lang="en-GB" b="1" dirty="0"/>
          </a:p>
        </p:txBody>
      </p:sp>
      <p:sp>
        <p:nvSpPr>
          <p:cNvPr id="11" name="Round Same Side Corner Rectangle 10">
            <a:hlinkClick r:id="" action="ppaction://noaction"/>
          </p:cNvPr>
          <p:cNvSpPr/>
          <p:nvPr/>
        </p:nvSpPr>
        <p:spPr>
          <a:xfrm>
            <a:off x="4716862" y="728321"/>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15</a:t>
            </a:r>
            <a:endParaRPr lang="en-GB" b="1" dirty="0"/>
          </a:p>
        </p:txBody>
      </p:sp>
      <p:sp>
        <p:nvSpPr>
          <p:cNvPr id="12" name="Round Same Side Corner Rectangle 11">
            <a:hlinkClick r:id="" action="ppaction://noaction"/>
          </p:cNvPr>
          <p:cNvSpPr/>
          <p:nvPr/>
        </p:nvSpPr>
        <p:spPr>
          <a:xfrm>
            <a:off x="5195564" y="729079"/>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16</a:t>
            </a:r>
            <a:endParaRPr lang="en-GB" b="1" dirty="0"/>
          </a:p>
        </p:txBody>
      </p:sp>
      <p:sp>
        <p:nvSpPr>
          <p:cNvPr id="16" name="Round Same Side Corner Rectangle 15">
            <a:hlinkClick r:id="" action="ppaction://noaction"/>
          </p:cNvPr>
          <p:cNvSpPr/>
          <p:nvPr/>
        </p:nvSpPr>
        <p:spPr>
          <a:xfrm>
            <a:off x="5663995" y="729079"/>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17</a:t>
            </a:r>
            <a:endParaRPr lang="en-GB" b="1" dirty="0"/>
          </a:p>
        </p:txBody>
      </p:sp>
      <p:sp>
        <p:nvSpPr>
          <p:cNvPr id="17" name="Round Same Side Corner Rectangle 16">
            <a:hlinkClick r:id="" action="ppaction://noaction"/>
          </p:cNvPr>
          <p:cNvSpPr/>
          <p:nvPr/>
        </p:nvSpPr>
        <p:spPr>
          <a:xfrm>
            <a:off x="6132426" y="729079"/>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18</a:t>
            </a:r>
            <a:endParaRPr lang="en-GB" b="1" dirty="0"/>
          </a:p>
        </p:txBody>
      </p:sp>
      <p:sp>
        <p:nvSpPr>
          <p:cNvPr id="20" name="Round Same Side Corner Rectangle 19">
            <a:hlinkClick r:id="" action="ppaction://noaction"/>
          </p:cNvPr>
          <p:cNvSpPr/>
          <p:nvPr/>
        </p:nvSpPr>
        <p:spPr>
          <a:xfrm>
            <a:off x="2567651" y="729079"/>
            <a:ext cx="672668" cy="357190"/>
          </a:xfrm>
          <a:prstGeom prst="round2SameRect">
            <a:avLst/>
          </a:prstGeom>
          <a:effectLst/>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000" b="1" dirty="0" smtClean="0"/>
              <a:t>1-11</a:t>
            </a:r>
            <a:endParaRPr lang="en-GB" sz="1400" b="1" dirty="0"/>
          </a:p>
        </p:txBody>
      </p:sp>
      <p:pic>
        <p:nvPicPr>
          <p:cNvPr id="14" name="Picture 7" descr="http://decv.co.uk/wp-content/uploads/2013/02/OCR-Logo-300x139.gif">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72084" y="0"/>
            <a:ext cx="1571916" cy="728321"/>
          </a:xfrm>
          <a:prstGeom prst="rect">
            <a:avLst/>
          </a:prstGeom>
          <a:noFill/>
          <a:extLst>
            <a:ext uri="{909E8E84-426E-40DD-AFC4-6F175D3DCCD1}">
              <a14:hiddenFill xmlns:a14="http://schemas.microsoft.com/office/drawing/2010/main">
                <a:solidFill>
                  <a:srgbClr val="FFFFFF"/>
                </a:solidFill>
              </a14:hiddenFill>
            </a:ext>
          </a:extLst>
        </p:spPr>
      </p:pic>
      <p:sp>
        <p:nvSpPr>
          <p:cNvPr id="15" name="Round Same Side Corner Rectangle 14">
            <a:hlinkClick r:id="" action="ppaction://noaction"/>
          </p:cNvPr>
          <p:cNvSpPr/>
          <p:nvPr userDrawn="1"/>
        </p:nvSpPr>
        <p:spPr>
          <a:xfrm>
            <a:off x="3312750" y="720054"/>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12</a:t>
            </a:r>
            <a:endParaRPr lang="en-GB" b="1" dirty="0"/>
          </a:p>
        </p:txBody>
      </p:sp>
      <p:sp>
        <p:nvSpPr>
          <p:cNvPr id="18" name="Round Same Side Corner Rectangle 17">
            <a:hlinkClick r:id="rId2" action="ppaction://hlinksldjump"/>
          </p:cNvPr>
          <p:cNvSpPr/>
          <p:nvPr userDrawn="1"/>
        </p:nvSpPr>
        <p:spPr>
          <a:xfrm>
            <a:off x="311404" y="717964"/>
            <a:ext cx="1643074" cy="357190"/>
          </a:xfrm>
          <a:prstGeom prst="round2SameRect">
            <a:avLst/>
          </a:prstGeom>
          <a:effectLst/>
        </p:spPr>
        <p:style>
          <a:lnRef idx="0">
            <a:schemeClr val="accent1"/>
          </a:lnRef>
          <a:fillRef idx="3">
            <a:schemeClr val="accent1"/>
          </a:fillRef>
          <a:effectRef idx="3">
            <a:schemeClr val="accent1"/>
          </a:effectRef>
          <a:fontRef idx="minor">
            <a:schemeClr val="lt1"/>
          </a:fontRef>
        </p:style>
        <p:txBody>
          <a:bodyPr rtlCol="0" anchor="ctr"/>
          <a:lstStyle/>
          <a:p>
            <a:pPr algn="ctr"/>
            <a:r>
              <a:rPr lang="en-GB" b="1" dirty="0" smtClean="0"/>
              <a:t>Assignment</a:t>
            </a:r>
            <a:endParaRPr lang="en-GB" b="1" dirty="0"/>
          </a:p>
        </p:txBody>
      </p:sp>
      <p:sp>
        <p:nvSpPr>
          <p:cNvPr id="19" name="Round Same Side Corner Rectangle 18">
            <a:hlinkClick r:id="" action="ppaction://noaction"/>
          </p:cNvPr>
          <p:cNvSpPr/>
          <p:nvPr userDrawn="1"/>
        </p:nvSpPr>
        <p:spPr>
          <a:xfrm>
            <a:off x="2027211" y="720054"/>
            <a:ext cx="468519" cy="357190"/>
          </a:xfrm>
          <a:prstGeom prst="round2SameRect">
            <a:avLst/>
          </a:prstGeom>
          <a:effectLst/>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000" b="1" dirty="0" smtClean="0"/>
              <a:t>LO1</a:t>
            </a:r>
            <a:endParaRPr lang="en-GB" sz="1400" b="1" dirty="0"/>
          </a:p>
        </p:txBody>
      </p:sp>
      <p:sp>
        <p:nvSpPr>
          <p:cNvPr id="21" name="Round Same Side Corner Rectangle 20">
            <a:hlinkClick r:id="" action="ppaction://noaction"/>
          </p:cNvPr>
          <p:cNvSpPr/>
          <p:nvPr userDrawn="1"/>
        </p:nvSpPr>
        <p:spPr>
          <a:xfrm>
            <a:off x="3780758" y="728321"/>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13</a:t>
            </a:r>
            <a:endParaRPr lang="en-GB" b="1" dirty="0"/>
          </a:p>
        </p:txBody>
      </p:sp>
      <p:sp>
        <p:nvSpPr>
          <p:cNvPr id="22" name="Round Same Side Corner Rectangle 21">
            <a:hlinkClick r:id="" action="ppaction://noaction"/>
          </p:cNvPr>
          <p:cNvSpPr/>
          <p:nvPr userDrawn="1"/>
        </p:nvSpPr>
        <p:spPr>
          <a:xfrm>
            <a:off x="4248766" y="728321"/>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14</a:t>
            </a:r>
            <a:endParaRPr lang="en-GB" b="1" dirty="0"/>
          </a:p>
        </p:txBody>
      </p:sp>
      <p:sp>
        <p:nvSpPr>
          <p:cNvPr id="23" name="Round Same Side Corner Rectangle 22">
            <a:hlinkClick r:id="" action="ppaction://noaction"/>
          </p:cNvPr>
          <p:cNvSpPr/>
          <p:nvPr userDrawn="1"/>
        </p:nvSpPr>
        <p:spPr>
          <a:xfrm>
            <a:off x="4716862" y="728321"/>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15</a:t>
            </a:r>
            <a:endParaRPr lang="en-GB" b="1" dirty="0"/>
          </a:p>
        </p:txBody>
      </p:sp>
      <p:sp>
        <p:nvSpPr>
          <p:cNvPr id="24" name="Round Same Side Corner Rectangle 23">
            <a:hlinkClick r:id="" action="ppaction://noaction"/>
          </p:cNvPr>
          <p:cNvSpPr/>
          <p:nvPr userDrawn="1"/>
        </p:nvSpPr>
        <p:spPr>
          <a:xfrm>
            <a:off x="5195564" y="729079"/>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16</a:t>
            </a:r>
            <a:endParaRPr lang="en-GB" b="1" dirty="0"/>
          </a:p>
        </p:txBody>
      </p:sp>
      <p:sp>
        <p:nvSpPr>
          <p:cNvPr id="25" name="Round Same Side Corner Rectangle 24">
            <a:hlinkClick r:id="" action="ppaction://noaction"/>
          </p:cNvPr>
          <p:cNvSpPr/>
          <p:nvPr userDrawn="1"/>
        </p:nvSpPr>
        <p:spPr>
          <a:xfrm>
            <a:off x="5663995" y="729079"/>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17</a:t>
            </a:r>
            <a:endParaRPr lang="en-GB" b="1" dirty="0"/>
          </a:p>
        </p:txBody>
      </p:sp>
      <p:sp>
        <p:nvSpPr>
          <p:cNvPr id="26" name="Round Same Side Corner Rectangle 25">
            <a:hlinkClick r:id="" action="ppaction://noaction"/>
          </p:cNvPr>
          <p:cNvSpPr/>
          <p:nvPr userDrawn="1"/>
        </p:nvSpPr>
        <p:spPr>
          <a:xfrm>
            <a:off x="6132426" y="729079"/>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18</a:t>
            </a:r>
            <a:endParaRPr lang="en-GB" b="1" dirty="0"/>
          </a:p>
        </p:txBody>
      </p:sp>
      <p:sp>
        <p:nvSpPr>
          <p:cNvPr id="27" name="Round Same Side Corner Rectangle 26">
            <a:hlinkClick r:id="" action="ppaction://noaction"/>
          </p:cNvPr>
          <p:cNvSpPr/>
          <p:nvPr userDrawn="1"/>
        </p:nvSpPr>
        <p:spPr>
          <a:xfrm>
            <a:off x="2567651" y="729079"/>
            <a:ext cx="672668" cy="357190"/>
          </a:xfrm>
          <a:prstGeom prst="round2SameRect">
            <a:avLst/>
          </a:prstGeom>
          <a:effectLst/>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000" b="1" dirty="0" smtClean="0"/>
              <a:t>1-11</a:t>
            </a:r>
            <a:endParaRPr lang="en-GB" sz="1400" b="1" dirty="0"/>
          </a:p>
        </p:txBody>
      </p:sp>
      <p:pic>
        <p:nvPicPr>
          <p:cNvPr id="28" name="Picture 7" descr="http://decv.co.uk/wp-content/uploads/2013/02/OCR-Logo-300x139.gif">
            <a:hlinkClick r:id="rId3"/>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572084" y="0"/>
            <a:ext cx="1571916" cy="7283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197259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ssignment">
    <p:spTree>
      <p:nvGrpSpPr>
        <p:cNvPr id="1" name=""/>
        <p:cNvGrpSpPr/>
        <p:nvPr/>
      </p:nvGrpSpPr>
      <p:grpSpPr>
        <a:xfrm>
          <a:off x="0" y="0"/>
          <a:ext cx="0" cy="0"/>
          <a:chOff x="0" y="0"/>
          <a:chExt cx="0" cy="0"/>
        </a:xfrm>
      </p:grpSpPr>
      <p:sp>
        <p:nvSpPr>
          <p:cNvPr id="6" name="Title 5"/>
          <p:cNvSpPr>
            <a:spLocks noGrp="1"/>
          </p:cNvSpPr>
          <p:nvPr>
            <p:ph type="title"/>
          </p:nvPr>
        </p:nvSpPr>
        <p:spPr>
          <a:xfrm>
            <a:off x="214282" y="-117500"/>
            <a:ext cx="8229600" cy="857256"/>
          </a:xfrm>
        </p:spPr>
        <p:txBody>
          <a:bodyPr rtlCol="0"/>
          <a:lstStyle>
            <a:lvl1pPr>
              <a:defRPr>
                <a:latin typeface="Calibri" pitchFamily="34" charset="0"/>
                <a:cs typeface="Calibri" pitchFamily="34" charset="0"/>
              </a:defRPr>
            </a:lvl1pPr>
            <a:extLst/>
          </a:lstStyle>
          <a:p>
            <a:r>
              <a:rPr kumimoji="0" lang="en-US" smtClean="0"/>
              <a:t>Click to edit Master title style</a:t>
            </a:r>
            <a:endParaRPr kumimoji="0" lang="en-US"/>
          </a:p>
        </p:txBody>
      </p:sp>
    </p:spTree>
    <p:extLst>
      <p:ext uri="{BB962C8B-B14F-4D97-AF65-F5344CB8AC3E}">
        <p14:creationId xmlns:p14="http://schemas.microsoft.com/office/powerpoint/2010/main" val="428938571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13648" y="5937012"/>
            <a:ext cx="3203848"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2" name="Freeform 11"/>
          <p:cNvSpPr>
            <a:spLocks/>
          </p:cNvSpPr>
          <p:nvPr/>
        </p:nvSpPr>
        <p:spPr bwMode="auto">
          <a:xfrm>
            <a:off x="1" y="5924550"/>
            <a:ext cx="2339752"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4" name="Right Triangle 13"/>
          <p:cNvSpPr>
            <a:spLocks/>
          </p:cNvSpPr>
          <p:nvPr/>
        </p:nvSpPr>
        <p:spPr bwMode="auto">
          <a:xfrm>
            <a:off x="-6042" y="5949279"/>
            <a:ext cx="1913746" cy="922841"/>
          </a:xfrm>
          <a:prstGeom prst="rtTriangle">
            <a:avLst/>
          </a:prstGeom>
          <a:blipFill>
            <a:blip r:embed="rId8" cstate="print">
              <a:alphaModFix amt="50000"/>
              <a:extLst>
                <a:ext uri="{28A0092B-C50C-407E-A947-70E740481C1C}">
                  <a14:useLocalDpi xmlns:a14="http://schemas.microsoft.com/office/drawing/2010/main" val="0"/>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latin typeface="Calibri" pitchFamily="34" charset="0"/>
              <a:cs typeface="Calibri" pitchFamily="34" charset="0"/>
            </a:endParaRPr>
          </a:p>
        </p:txBody>
      </p:sp>
      <p:cxnSp>
        <p:nvCxnSpPr>
          <p:cNvPr id="15" name="Straight Connector 14"/>
          <p:cNvCxnSpPr>
            <a:stCxn id="14" idx="0"/>
            <a:endCxn id="14" idx="4"/>
          </p:cNvCxnSpPr>
          <p:nvPr/>
        </p:nvCxnSpPr>
        <p:spPr>
          <a:xfrm rot="16200000" flipH="1">
            <a:off x="489410" y="5453826"/>
            <a:ext cx="922841" cy="1913746"/>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4"/>
            <a:ext cx="8229600" cy="857256"/>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dirty="0"/>
          </a:p>
        </p:txBody>
      </p:sp>
      <p:sp>
        <p:nvSpPr>
          <p:cNvPr id="30" name="Text Placeholder 29"/>
          <p:cNvSpPr>
            <a:spLocks noGrp="1"/>
          </p:cNvSpPr>
          <p:nvPr>
            <p:ph type="body" idx="1"/>
          </p:nvPr>
        </p:nvSpPr>
        <p:spPr>
          <a:xfrm>
            <a:off x="457200" y="1000108"/>
            <a:ext cx="8229600" cy="4929222"/>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1" r:id="rId4"/>
    <p:sldLayoutId id="2147483712" r:id="rId5"/>
    <p:sldLayoutId id="2147483713" r:id="rId6"/>
  </p:sldLayoutIdLst>
  <p:timing>
    <p:tnLst>
      <p:par>
        <p:cTn id="1" dur="indefinite" restart="never" nodeType="tmRoot"/>
      </p:par>
    </p:tnLst>
  </p:timing>
  <p:txStyles>
    <p:title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p:titleStyle>
    <p:bodyStyle>
      <a:lvl1pPr marL="365760" indent="-256032" algn="l" rtl="0" eaLnBrk="1" latinLnBrk="0" hangingPunct="1">
        <a:spcBef>
          <a:spcPts val="0"/>
        </a:spcBef>
        <a:spcAft>
          <a:spcPts val="600"/>
        </a:spcAft>
        <a:buClr>
          <a:schemeClr val="accent1"/>
        </a:buClr>
        <a:buSzPct val="68000"/>
        <a:buFont typeface="Wingdings 3"/>
        <a:buChar char=""/>
        <a:defRPr kumimoji="0" sz="2700" kern="1200">
          <a:solidFill>
            <a:schemeClr val="tx1"/>
          </a:solidFill>
          <a:latin typeface="Calibri" pitchFamily="34" charset="0"/>
          <a:ea typeface="+mn-ea"/>
          <a:cs typeface="Calibri" pitchFamily="34" charset="0"/>
        </a:defRPr>
      </a:lvl1pPr>
      <a:lvl2pPr marL="621792" indent="-228600" algn="l" rtl="0" eaLnBrk="1" latinLnBrk="0" hangingPunct="1">
        <a:spcBef>
          <a:spcPts val="0"/>
        </a:spcBef>
        <a:spcAft>
          <a:spcPts val="600"/>
        </a:spcAft>
        <a:buClr>
          <a:schemeClr val="accent1"/>
        </a:buClr>
        <a:buFont typeface="Verdana"/>
        <a:buChar char="◦"/>
        <a:defRPr kumimoji="0" sz="2300" kern="1200">
          <a:solidFill>
            <a:schemeClr val="tx1"/>
          </a:solidFill>
          <a:latin typeface="Calibri" pitchFamily="34" charset="0"/>
          <a:ea typeface="+mn-ea"/>
          <a:cs typeface="Calibri" pitchFamily="34" charset="0"/>
        </a:defRPr>
      </a:lvl2pPr>
      <a:lvl3pPr marL="859536" indent="-228600" algn="l" rtl="0" eaLnBrk="1" latinLnBrk="0" hangingPunct="1">
        <a:spcBef>
          <a:spcPts val="0"/>
        </a:spcBef>
        <a:spcAft>
          <a:spcPts val="600"/>
        </a:spcAft>
        <a:buClr>
          <a:schemeClr val="accent2"/>
        </a:buClr>
        <a:buSzPct val="100000"/>
        <a:buFont typeface="Wingdings 2"/>
        <a:buChar char=""/>
        <a:defRPr kumimoji="0" sz="2100" kern="1200">
          <a:solidFill>
            <a:schemeClr val="tx1"/>
          </a:solidFill>
          <a:latin typeface="Calibri" pitchFamily="34" charset="0"/>
          <a:ea typeface="+mn-ea"/>
          <a:cs typeface="Calibri" pitchFamily="34" charset="0"/>
        </a:defRPr>
      </a:lvl3pPr>
      <a:lvl4pPr marL="1143000" indent="-228600" algn="l" rtl="0" eaLnBrk="1" latinLnBrk="0" hangingPunct="1">
        <a:spcBef>
          <a:spcPts val="0"/>
        </a:spcBef>
        <a:spcAft>
          <a:spcPts val="600"/>
        </a:spcAft>
        <a:buClr>
          <a:schemeClr val="accent2"/>
        </a:buClr>
        <a:buFont typeface="Wingdings 2"/>
        <a:buChar char=""/>
        <a:defRPr kumimoji="0" sz="1900" kern="1200">
          <a:solidFill>
            <a:schemeClr val="tx1"/>
          </a:solidFill>
          <a:latin typeface="Calibri" pitchFamily="34" charset="0"/>
          <a:ea typeface="+mn-ea"/>
          <a:cs typeface="Calibri" pitchFamily="34" charset="0"/>
        </a:defRPr>
      </a:lvl4pPr>
      <a:lvl5pPr marL="1371600" indent="-228600" algn="l" rtl="0" eaLnBrk="1" latinLnBrk="0" hangingPunct="1">
        <a:spcBef>
          <a:spcPts val="0"/>
        </a:spcBef>
        <a:spcAft>
          <a:spcPts val="600"/>
        </a:spcAft>
        <a:buClr>
          <a:schemeClr val="accent2"/>
        </a:buClr>
        <a:buFont typeface="Wingdings 2"/>
        <a:buChar char=""/>
        <a:defRPr kumimoji="0" sz="1800" kern="1200">
          <a:solidFill>
            <a:schemeClr val="tx1"/>
          </a:solidFill>
          <a:latin typeface="Calibri" pitchFamily="34" charset="0"/>
          <a:ea typeface="+mn-ea"/>
          <a:cs typeface="Calibri" pitchFamily="34" charset="0"/>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hyperlink" Target="Unit%2021%20-%20Web%20Design%20And%20Prototyping%20-%20Assignment%20Checklist.docx" TargetMode="External"/><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3528" y="5445224"/>
            <a:ext cx="8784976" cy="771076"/>
          </a:xfrm>
        </p:spPr>
        <p:txBody>
          <a:bodyPr rtlCol="0">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40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LO4 </a:t>
            </a:r>
            <a:r>
              <a:rPr lang="en-US" sz="40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Be able to </a:t>
            </a:r>
            <a:r>
              <a:rPr lang="en-US" sz="40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Present </a:t>
            </a:r>
            <a:r>
              <a:rPr lang="en-US" sz="40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the </a:t>
            </a:r>
            <a:r>
              <a:rPr lang="en-US" sz="40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Interactive Website Concept </a:t>
            </a:r>
            <a:r>
              <a:rPr lang="en-US" sz="40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to an </a:t>
            </a:r>
            <a:r>
              <a:rPr lang="en-US" sz="40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Identified Client</a:t>
            </a:r>
            <a:endParaRPr lang="en-GB" sz="28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7" name="Rectangle 6"/>
          <p:cNvSpPr/>
          <p:nvPr/>
        </p:nvSpPr>
        <p:spPr>
          <a:xfrm>
            <a:off x="251520" y="260648"/>
            <a:ext cx="8496944" cy="1708438"/>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GB" dirty="0"/>
          </a:p>
        </p:txBody>
      </p:sp>
      <p:sp>
        <p:nvSpPr>
          <p:cNvPr id="8" name="TextBox 7"/>
          <p:cNvSpPr txBox="1"/>
          <p:nvPr/>
        </p:nvSpPr>
        <p:spPr>
          <a:xfrm>
            <a:off x="323528" y="332656"/>
            <a:ext cx="8280920" cy="1600438"/>
          </a:xfrm>
          <a:prstGeom prst="rect">
            <a:avLst/>
          </a:prstGeom>
          <a:noFill/>
        </p:spPr>
        <p:txBody>
          <a:bodyPr wrap="square" rtlCol="0">
            <a:spAutoFit/>
          </a:bodyPr>
          <a:lstStyle/>
          <a:p>
            <a:pPr algn="r"/>
            <a:r>
              <a:rPr lang="en-GB" sz="3200" dirty="0" smtClean="0"/>
              <a:t> </a:t>
            </a:r>
            <a:r>
              <a:rPr lang="en-GB" sz="3200" dirty="0"/>
              <a:t>Cambridge </a:t>
            </a:r>
            <a:r>
              <a:rPr lang="en-GB" sz="3200" b="1" dirty="0" smtClean="0"/>
              <a:t>TECHNICALS- LEVEL </a:t>
            </a:r>
            <a:r>
              <a:rPr lang="en-GB" sz="3200" b="1" dirty="0"/>
              <a:t>3 </a:t>
            </a:r>
            <a:endParaRPr lang="en-GB" sz="3200" b="1" dirty="0" smtClean="0"/>
          </a:p>
          <a:p>
            <a:pPr algn="r"/>
            <a:r>
              <a:rPr lang="en-GB" sz="3400" b="1" dirty="0" smtClean="0"/>
              <a:t>Unit 21 – </a:t>
            </a:r>
            <a:r>
              <a:rPr lang="en-GB" sz="3400" b="1" dirty="0"/>
              <a:t>Web </a:t>
            </a:r>
            <a:r>
              <a:rPr lang="en-GB" sz="3400" b="1" dirty="0" smtClean="0"/>
              <a:t>Design </a:t>
            </a:r>
            <a:r>
              <a:rPr lang="en-GB" sz="3400" b="1" dirty="0"/>
              <a:t>and </a:t>
            </a:r>
            <a:r>
              <a:rPr lang="en-GB" sz="3400" b="1" dirty="0" smtClean="0"/>
              <a:t>Prototyping</a:t>
            </a:r>
          </a:p>
          <a:p>
            <a:pPr algn="r"/>
            <a:r>
              <a:rPr lang="en-GB" sz="3200" b="1" dirty="0" smtClean="0">
                <a:solidFill>
                  <a:schemeClr val="tx1">
                    <a:lumMod val="50000"/>
                    <a:lumOff val="50000"/>
                  </a:schemeClr>
                </a:solidFill>
              </a:rPr>
              <a:t>2016 Specification</a:t>
            </a:r>
            <a:endParaRPr lang="en-GB" sz="3600" b="1" dirty="0">
              <a:solidFill>
                <a:schemeClr val="tx1">
                  <a:lumMod val="50000"/>
                  <a:lumOff val="50000"/>
                </a:schemeClr>
              </a:solidFill>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2060847"/>
            <a:ext cx="8496944" cy="2868673"/>
          </a:xfrm>
          <a:prstGeom prst="rect">
            <a:avLst/>
          </a:prstGeom>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51520" y="1052736"/>
            <a:ext cx="6912768" cy="5863144"/>
          </a:xfrm>
          <a:prstGeom prst="rect">
            <a:avLst/>
          </a:prstGeom>
        </p:spPr>
        <p:txBody>
          <a:bodyPr wrap="square">
            <a:spAutoFit/>
          </a:bodyPr>
          <a:lstStyle/>
          <a:p>
            <a:pPr marL="346075" indent="-346075">
              <a:buClr>
                <a:srgbClr val="00B050"/>
              </a:buClr>
              <a:buFont typeface="Wingdings 3" panose="05040102010807070707" pitchFamily="18" charset="2"/>
              <a:buChar char=""/>
            </a:pPr>
            <a:r>
              <a:rPr lang="en-US" sz="1460" b="1" dirty="0" smtClean="0"/>
              <a:t>Training </a:t>
            </a:r>
            <a:r>
              <a:rPr lang="en-US" sz="1460" b="1" dirty="0"/>
              <a:t>of </a:t>
            </a:r>
            <a:r>
              <a:rPr lang="en-US" sz="1460" b="1" dirty="0" smtClean="0"/>
              <a:t>staff</a:t>
            </a:r>
            <a:r>
              <a:rPr lang="en-US" sz="1460" dirty="0" smtClean="0"/>
              <a:t> – this is necessary to a degree depending on the website functions. The more </a:t>
            </a:r>
            <a:r>
              <a:rPr lang="en-US" sz="1460" dirty="0"/>
              <a:t>i</a:t>
            </a:r>
            <a:r>
              <a:rPr lang="en-US" sz="1460" dirty="0" smtClean="0"/>
              <a:t>nteraction with the website that is necessary, the more training is needed, especially for new staff or these that manage the technical running or updating of the site.</a:t>
            </a:r>
          </a:p>
          <a:p>
            <a:pPr marL="346075" indent="-346075">
              <a:buClr>
                <a:srgbClr val="00B050"/>
              </a:buClr>
              <a:buFont typeface="Wingdings 3" panose="05040102010807070707" pitchFamily="18" charset="2"/>
              <a:buChar char=""/>
            </a:pPr>
            <a:r>
              <a:rPr lang="en-US" sz="1460" dirty="0" smtClean="0"/>
              <a:t>Training </a:t>
            </a:r>
            <a:r>
              <a:rPr lang="en-US" sz="1460" dirty="0"/>
              <a:t>and development can be </a:t>
            </a:r>
            <a:r>
              <a:rPr lang="en-US" sz="1460" dirty="0" smtClean="0"/>
              <a:t>useful </a:t>
            </a:r>
            <a:r>
              <a:rPr lang="en-US" sz="1460" dirty="0"/>
              <a:t>for a variety of reasons for an employee or group of employees, e.g.,:</a:t>
            </a:r>
          </a:p>
          <a:p>
            <a:pPr marL="346075" indent="-346075">
              <a:buClr>
                <a:srgbClr val="00B050"/>
              </a:buClr>
              <a:buFont typeface="Wingdings 3" panose="05040102010807070707" pitchFamily="18" charset="2"/>
              <a:buChar char=""/>
            </a:pPr>
            <a:r>
              <a:rPr lang="en-US" sz="1460" dirty="0" smtClean="0"/>
              <a:t>As </a:t>
            </a:r>
            <a:r>
              <a:rPr lang="en-US" sz="1460" dirty="0"/>
              <a:t>part of an overall professional development program</a:t>
            </a:r>
          </a:p>
          <a:p>
            <a:pPr marL="346075" indent="-346075">
              <a:buClr>
                <a:srgbClr val="00B050"/>
              </a:buClr>
              <a:buFont typeface="Wingdings 3" panose="05040102010807070707" pitchFamily="18" charset="2"/>
              <a:buChar char=""/>
            </a:pPr>
            <a:r>
              <a:rPr lang="en-US" sz="1460" dirty="0" smtClean="0"/>
              <a:t>To </a:t>
            </a:r>
            <a:r>
              <a:rPr lang="en-US" sz="1460" dirty="0"/>
              <a:t>"pilot", or test, the operation of a new </a:t>
            </a:r>
            <a:r>
              <a:rPr lang="en-US" sz="1460" dirty="0" smtClean="0"/>
              <a:t>website features</a:t>
            </a:r>
            <a:endParaRPr lang="en-US" sz="1460" dirty="0"/>
          </a:p>
          <a:p>
            <a:pPr marL="346075" indent="-346075">
              <a:buClr>
                <a:srgbClr val="00B050"/>
              </a:buClr>
              <a:buFont typeface="Wingdings 3" panose="05040102010807070707" pitchFamily="18" charset="2"/>
              <a:buChar char=""/>
            </a:pPr>
            <a:r>
              <a:rPr lang="en-US" sz="1460" dirty="0"/>
              <a:t>To train about a specific </a:t>
            </a:r>
            <a:r>
              <a:rPr lang="en-US" sz="1460" dirty="0" smtClean="0"/>
              <a:t>topic</a:t>
            </a:r>
            <a:endParaRPr lang="en-US" sz="1460" dirty="0"/>
          </a:p>
          <a:p>
            <a:pPr>
              <a:buClr>
                <a:srgbClr val="00B050"/>
              </a:buClr>
            </a:pPr>
            <a:r>
              <a:rPr lang="en-US" sz="1460" b="1" dirty="0" smtClean="0"/>
              <a:t>Typical </a:t>
            </a:r>
            <a:r>
              <a:rPr lang="en-US" sz="1460" b="1" dirty="0"/>
              <a:t>Topics of Employee Training</a:t>
            </a:r>
          </a:p>
          <a:p>
            <a:pPr marL="457200" indent="-234950">
              <a:buClr>
                <a:srgbClr val="00B050"/>
              </a:buClr>
              <a:buFont typeface="Arial" panose="020B0604020202020204" pitchFamily="34" charset="0"/>
              <a:buChar char="•"/>
            </a:pPr>
            <a:r>
              <a:rPr lang="en-US" sz="1460" dirty="0" smtClean="0"/>
              <a:t>Communications - The </a:t>
            </a:r>
            <a:r>
              <a:rPr lang="en-US" sz="1460" dirty="0"/>
              <a:t>increasing diversity of today's </a:t>
            </a:r>
            <a:r>
              <a:rPr lang="en-US" sz="1460" dirty="0" smtClean="0"/>
              <a:t>web presence </a:t>
            </a:r>
            <a:r>
              <a:rPr lang="en-US" sz="1460" dirty="0"/>
              <a:t>brings a wide variety of languages and customs.</a:t>
            </a:r>
          </a:p>
          <a:p>
            <a:pPr marL="457200" indent="-234950">
              <a:buClr>
                <a:srgbClr val="00B050"/>
              </a:buClr>
              <a:buFont typeface="Arial" panose="020B0604020202020204" pitchFamily="34" charset="0"/>
              <a:buChar char="•"/>
            </a:pPr>
            <a:r>
              <a:rPr lang="en-US" sz="1460" dirty="0"/>
              <a:t>Computer skills: Computer skills are becoming </a:t>
            </a:r>
            <a:r>
              <a:rPr lang="en-US" sz="1460" dirty="0" smtClean="0"/>
              <a:t>more </a:t>
            </a:r>
            <a:r>
              <a:rPr lang="en-US" sz="1460" dirty="0"/>
              <a:t>necessity </a:t>
            </a:r>
            <a:r>
              <a:rPr lang="en-US" sz="1460" dirty="0" smtClean="0"/>
              <a:t>for standard business functions and data management.</a:t>
            </a:r>
            <a:endParaRPr lang="en-US" sz="1460" dirty="0"/>
          </a:p>
          <a:p>
            <a:pPr marL="457200" indent="-234950">
              <a:buClr>
                <a:srgbClr val="00B050"/>
              </a:buClr>
              <a:buFont typeface="Arial" panose="020B0604020202020204" pitchFamily="34" charset="0"/>
              <a:buChar char="•"/>
            </a:pPr>
            <a:r>
              <a:rPr lang="en-US" sz="1460" dirty="0"/>
              <a:t>Customer service: Increased competition in today's global marketplace makes it critical that employees understand and meet the needs of customers.</a:t>
            </a:r>
          </a:p>
          <a:p>
            <a:pPr marL="457200" indent="-234950">
              <a:buClr>
                <a:srgbClr val="00B050"/>
              </a:buClr>
              <a:buFont typeface="Arial" panose="020B0604020202020204" pitchFamily="34" charset="0"/>
              <a:buChar char="•"/>
            </a:pPr>
            <a:r>
              <a:rPr lang="en-US" sz="1460" dirty="0" smtClean="0"/>
              <a:t>Technical – As the website expands, new technologies need to be understood, like the Internet of Things, use of mobiles, tracking etc.</a:t>
            </a:r>
          </a:p>
          <a:p>
            <a:pPr marL="457200" indent="-234950">
              <a:buClr>
                <a:srgbClr val="00B050"/>
              </a:buClr>
              <a:buFont typeface="Arial" panose="020B0604020202020204" pitchFamily="34" charset="0"/>
              <a:buChar char="•"/>
            </a:pPr>
            <a:r>
              <a:rPr lang="en-US" sz="1460" dirty="0" smtClean="0"/>
              <a:t>Diversity</a:t>
            </a:r>
            <a:r>
              <a:rPr lang="en-US" sz="1460" dirty="0"/>
              <a:t>: Diversity training usually includes explanation about how people have different perspectives and views, and includes techniques to value diversity</a:t>
            </a:r>
          </a:p>
          <a:p>
            <a:pPr marL="457200" indent="-234950">
              <a:buClr>
                <a:srgbClr val="00B050"/>
              </a:buClr>
              <a:buFont typeface="Arial" panose="020B0604020202020204" pitchFamily="34" charset="0"/>
              <a:buChar char="•"/>
            </a:pPr>
            <a:r>
              <a:rPr lang="en-US" sz="1460" dirty="0" smtClean="0"/>
              <a:t>Human </a:t>
            </a:r>
            <a:r>
              <a:rPr lang="en-US" sz="1460" dirty="0"/>
              <a:t>relations: The increased stresses of today's workplace can include misunderstandings and conflict. Training can people to get along in the workplace</a:t>
            </a:r>
            <a:r>
              <a:rPr lang="en-US" sz="1460" dirty="0" smtClean="0"/>
              <a:t>.</a:t>
            </a:r>
            <a:endParaRPr lang="en-US" sz="1460" dirty="0"/>
          </a:p>
        </p:txBody>
      </p:sp>
      <p:sp>
        <p:nvSpPr>
          <p:cNvPr id="8" name="Title 2"/>
          <p:cNvSpPr>
            <a:spLocks noGrp="1"/>
          </p:cNvSpPr>
          <p:nvPr>
            <p:ph type="title"/>
          </p:nvPr>
        </p:nvSpPr>
        <p:spPr>
          <a:xfrm>
            <a:off x="70266" y="72008"/>
            <a:ext cx="8859452" cy="548680"/>
          </a:xfrm>
        </p:spPr>
        <p:txBody>
          <a:bodyPr>
            <a:noAutofit/>
          </a:bodyPr>
          <a:lstStyle/>
          <a:p>
            <a:r>
              <a:rPr lang="en-US" sz="2900" dirty="0" smtClean="0"/>
              <a:t>M3.1 </a:t>
            </a:r>
            <a:r>
              <a:rPr lang="en-US" sz="2900" dirty="0"/>
              <a:t>– Future </a:t>
            </a:r>
            <a:r>
              <a:rPr lang="en-US" sz="2900" dirty="0" smtClean="0"/>
              <a:t>Security </a:t>
            </a:r>
            <a:r>
              <a:rPr lang="en-US" sz="2900" dirty="0"/>
              <a:t>and </a:t>
            </a:r>
            <a:r>
              <a:rPr lang="en-US" sz="2900" dirty="0" smtClean="0"/>
              <a:t>Maintenance Considerations</a:t>
            </a:r>
            <a:endParaRPr lang="en-GB" sz="2900" dirty="0"/>
          </a:p>
        </p:txBody>
      </p:sp>
      <p:graphicFrame>
        <p:nvGraphicFramePr>
          <p:cNvPr id="6" name="Table 5"/>
          <p:cNvGraphicFramePr>
            <a:graphicFrameLocks noGrp="1"/>
          </p:cNvGraphicFramePr>
          <p:nvPr>
            <p:extLst>
              <p:ext uri="{D42A27DB-BD31-4B8C-83A1-F6EECF244321}">
                <p14:modId xmlns:p14="http://schemas.microsoft.com/office/powerpoint/2010/main" val="2091652590"/>
              </p:ext>
            </p:extLst>
          </p:nvPr>
        </p:nvGraphicFramePr>
        <p:xfrm>
          <a:off x="7236296" y="1052736"/>
          <a:ext cx="1584176" cy="561662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70099">
                <a:tc>
                  <a:txBody>
                    <a:bodyPr/>
                    <a:lstStyle/>
                    <a:p>
                      <a:pPr>
                        <a:spcAft>
                          <a:spcPts val="0"/>
                        </a:spcAft>
                      </a:pPr>
                      <a:endParaRPr lang="en-GB" sz="13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246525">
                <a:tc>
                  <a:txBody>
                    <a:bodyPr/>
                    <a:lstStyle/>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Why are all web pages starting to look the same</a:t>
                      </a: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Do I have to learn programming to be a web developer</a:t>
                      </a:r>
                    </a:p>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How much does making and having a website cost</a:t>
                      </a: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How do I get up the rankings in Google</a:t>
                      </a: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What are the limits of HTML coding</a:t>
                      </a:r>
                    </a:p>
                    <a:p>
                      <a:pPr marL="177800" indent="-177800" algn="l">
                        <a:spcAft>
                          <a:spcPts val="600"/>
                        </a:spcAft>
                        <a:buFontTx/>
                        <a:buBlip>
                          <a:blip r:embed="rId3"/>
                        </a:buBlip>
                      </a:pPr>
                      <a:r>
                        <a:rPr lang="en-US" sz="1300" baseline="0" dirty="0" smtClean="0">
                          <a:solidFill>
                            <a:schemeClr val="tx1"/>
                          </a:solidFill>
                          <a:effectLst/>
                          <a:latin typeface="Arial" pitchFamily="34" charset="0"/>
                          <a:ea typeface="Times New Roman"/>
                          <a:cs typeface="Arial" pitchFamily="34" charset="0"/>
                        </a:rPr>
                        <a:t>Web accessibility and colour schemes</a:t>
                      </a: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How will VR and Web integrate</a:t>
                      </a:r>
                      <a:endParaRPr lang="en-GB" sz="1300" dirty="0" smtClean="0">
                        <a:solidFill>
                          <a:srgbClr val="FF0000"/>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9" name="Picture 4" descr="Think About"/>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7344308" y="1082133"/>
            <a:ext cx="1368152" cy="330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9889931"/>
      </p:ext>
    </p:extLst>
  </p:cSld>
  <p:clrMapOvr>
    <a:masterClrMapping/>
  </p:clrMapOvr>
  <p:transition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51520" y="1052736"/>
            <a:ext cx="6912768" cy="5166030"/>
          </a:xfrm>
          <a:prstGeom prst="rect">
            <a:avLst/>
          </a:prstGeom>
        </p:spPr>
        <p:txBody>
          <a:bodyPr wrap="square">
            <a:spAutoFit/>
          </a:bodyPr>
          <a:lstStyle/>
          <a:p>
            <a:pPr marL="346075" indent="-346075">
              <a:buClr>
                <a:srgbClr val="00B050"/>
              </a:buClr>
              <a:buFont typeface="Wingdings 3" panose="05040102010807070707" pitchFamily="18" charset="2"/>
              <a:buChar char=""/>
            </a:pPr>
            <a:r>
              <a:rPr lang="en-US" sz="1560" b="1" dirty="0" smtClean="0"/>
              <a:t>Threats </a:t>
            </a:r>
            <a:r>
              <a:rPr lang="en-US" sz="1560" b="1" dirty="0"/>
              <a:t>to information </a:t>
            </a:r>
            <a:r>
              <a:rPr lang="en-US" sz="1560" b="1" dirty="0" smtClean="0"/>
              <a:t>security </a:t>
            </a:r>
            <a:r>
              <a:rPr lang="en-US" sz="1560" dirty="0" smtClean="0"/>
              <a:t>– Data protection is key to your website and the risk of this can have a major impact on the service you provide for customers. Typically Data Protection and Computer Misuse are something that have to monitor each day but as the website expands, the need for better security.</a:t>
            </a:r>
          </a:p>
          <a:p>
            <a:pPr marL="346075" indent="-346075">
              <a:buClr>
                <a:srgbClr val="00B050"/>
              </a:buClr>
              <a:buFont typeface="Wingdings 3" panose="05040102010807070707" pitchFamily="18" charset="2"/>
              <a:buChar char=""/>
            </a:pPr>
            <a:r>
              <a:rPr lang="en-US" sz="1560" dirty="0" smtClean="0"/>
              <a:t>Threats have already been covered under Unit 02 and Unit 03 so you can use some of the threats here to describe how they will affect your site and its information.</a:t>
            </a:r>
            <a:endParaRPr lang="en-US" sz="1560" dirty="0"/>
          </a:p>
          <a:p>
            <a:pPr marL="346075" indent="-346075">
              <a:buClr>
                <a:srgbClr val="00B050"/>
              </a:buClr>
              <a:buFont typeface="Wingdings 3" panose="05040102010807070707" pitchFamily="18" charset="2"/>
              <a:buChar char=""/>
            </a:pPr>
            <a:r>
              <a:rPr lang="en-US" sz="1560" dirty="0" smtClean="0"/>
              <a:t>Protection </a:t>
            </a:r>
            <a:r>
              <a:rPr lang="en-US" sz="1560" dirty="0"/>
              <a:t>methods for securing personal </a:t>
            </a:r>
            <a:r>
              <a:rPr lang="en-US" sz="1560" dirty="0" smtClean="0"/>
              <a:t>data/information – This was covered under Unit 02 and specifically Unit 03. You should discuss the need for the following:</a:t>
            </a:r>
          </a:p>
          <a:p>
            <a:pPr marL="568325" indent="-284163">
              <a:buClr>
                <a:srgbClr val="00B050"/>
              </a:buClr>
              <a:buFont typeface="Arial" panose="020B0604020202020204" pitchFamily="34" charset="0"/>
              <a:buChar char="•"/>
            </a:pPr>
            <a:r>
              <a:rPr lang="en-US" sz="1560" dirty="0" smtClean="0"/>
              <a:t>Firewalls</a:t>
            </a:r>
          </a:p>
          <a:p>
            <a:pPr marL="568325" indent="-284163">
              <a:buClr>
                <a:srgbClr val="00B050"/>
              </a:buClr>
              <a:buFont typeface="Arial" panose="020B0604020202020204" pitchFamily="34" charset="0"/>
              <a:buChar char="•"/>
            </a:pPr>
            <a:r>
              <a:rPr lang="en-US" sz="1560" dirty="0" smtClean="0"/>
              <a:t>Vigilance</a:t>
            </a:r>
          </a:p>
          <a:p>
            <a:pPr marL="568325" indent="-284163">
              <a:buClr>
                <a:srgbClr val="00B050"/>
              </a:buClr>
              <a:buFont typeface="Arial" panose="020B0604020202020204" pitchFamily="34" charset="0"/>
              <a:buChar char="•"/>
            </a:pPr>
            <a:r>
              <a:rPr lang="en-US" sz="1560" dirty="0" smtClean="0"/>
              <a:t>Hardware and software protection measures (SSL, Virus Checker, Backups etc.)</a:t>
            </a:r>
          </a:p>
          <a:p>
            <a:pPr marL="568325" indent="-284163">
              <a:buClr>
                <a:srgbClr val="00B050"/>
              </a:buClr>
              <a:buFont typeface="Arial" panose="020B0604020202020204" pitchFamily="34" charset="0"/>
              <a:buChar char="•"/>
            </a:pPr>
            <a:r>
              <a:rPr lang="en-US" sz="1560" dirty="0" smtClean="0"/>
              <a:t>Physical protection measures</a:t>
            </a:r>
          </a:p>
          <a:p>
            <a:pPr marL="568325" indent="-284163">
              <a:buClr>
                <a:srgbClr val="00B050"/>
              </a:buClr>
              <a:buFont typeface="Arial" panose="020B0604020202020204" pitchFamily="34" charset="0"/>
              <a:buChar char="•"/>
            </a:pPr>
            <a:r>
              <a:rPr lang="en-US" sz="1560" dirty="0" smtClean="0"/>
              <a:t>The need for internal monitoring and access levels of control</a:t>
            </a:r>
          </a:p>
          <a:p>
            <a:pPr>
              <a:buClr>
                <a:srgbClr val="00B050"/>
              </a:buClr>
            </a:pPr>
            <a:r>
              <a:rPr lang="en-US" sz="1560" b="1" dirty="0" smtClean="0">
                <a:solidFill>
                  <a:srgbClr val="FF0000"/>
                </a:solidFill>
              </a:rPr>
              <a:t>M3.1 – Task 04 </a:t>
            </a:r>
            <a:r>
              <a:rPr lang="en-US" sz="1560" dirty="0" smtClean="0">
                <a:solidFill>
                  <a:srgbClr val="FF0000"/>
                </a:solidFill>
              </a:rPr>
              <a:t>- </a:t>
            </a:r>
            <a:r>
              <a:rPr lang="en-US" sz="1560" dirty="0">
                <a:solidFill>
                  <a:srgbClr val="FF0000"/>
                </a:solidFill>
              </a:rPr>
              <a:t>Communicate future website security and maintenance considerations to </a:t>
            </a:r>
            <a:r>
              <a:rPr lang="en-US" sz="1560" dirty="0" smtClean="0">
                <a:solidFill>
                  <a:srgbClr val="FF0000"/>
                </a:solidFill>
              </a:rPr>
              <a:t>the client.</a:t>
            </a:r>
          </a:p>
          <a:p>
            <a:pPr marL="285750" indent="-285750">
              <a:buClr>
                <a:srgbClr val="00B050"/>
              </a:buClr>
              <a:buFont typeface="Wingdings 3" panose="05040102010807070707" pitchFamily="18" charset="2"/>
              <a:buChar char=""/>
            </a:pPr>
            <a:r>
              <a:rPr lang="en-US" sz="1560" dirty="0" smtClean="0"/>
              <a:t> For this you will need to outline the issues, the changes that may be necessary now and in the future and the solutions</a:t>
            </a:r>
            <a:r>
              <a:rPr lang="en-US" sz="1560" dirty="0"/>
              <a:t> </a:t>
            </a:r>
            <a:r>
              <a:rPr lang="en-US" sz="1560" dirty="0" smtClean="0"/>
              <a:t>to potential problems.</a:t>
            </a:r>
            <a:endParaRPr lang="en-US" sz="1560" dirty="0"/>
          </a:p>
        </p:txBody>
      </p:sp>
      <p:sp>
        <p:nvSpPr>
          <p:cNvPr id="8" name="Title 2"/>
          <p:cNvSpPr>
            <a:spLocks noGrp="1"/>
          </p:cNvSpPr>
          <p:nvPr>
            <p:ph type="title"/>
          </p:nvPr>
        </p:nvSpPr>
        <p:spPr>
          <a:xfrm>
            <a:off x="70266" y="72008"/>
            <a:ext cx="8859452" cy="548680"/>
          </a:xfrm>
        </p:spPr>
        <p:txBody>
          <a:bodyPr>
            <a:noAutofit/>
          </a:bodyPr>
          <a:lstStyle/>
          <a:p>
            <a:r>
              <a:rPr lang="en-US" sz="2900" dirty="0" smtClean="0"/>
              <a:t>M3.1 </a:t>
            </a:r>
            <a:r>
              <a:rPr lang="en-US" sz="2900" dirty="0"/>
              <a:t>– Future </a:t>
            </a:r>
            <a:r>
              <a:rPr lang="en-US" sz="2900" dirty="0" smtClean="0"/>
              <a:t>Security </a:t>
            </a:r>
            <a:r>
              <a:rPr lang="en-US" sz="2900" dirty="0"/>
              <a:t>and </a:t>
            </a:r>
            <a:r>
              <a:rPr lang="en-US" sz="2900" dirty="0" smtClean="0"/>
              <a:t>Maintenance Considerations</a:t>
            </a:r>
            <a:endParaRPr lang="en-GB" sz="2900" dirty="0"/>
          </a:p>
        </p:txBody>
      </p:sp>
      <p:graphicFrame>
        <p:nvGraphicFramePr>
          <p:cNvPr id="6" name="Table 5"/>
          <p:cNvGraphicFramePr>
            <a:graphicFrameLocks noGrp="1"/>
          </p:cNvGraphicFramePr>
          <p:nvPr>
            <p:extLst>
              <p:ext uri="{D42A27DB-BD31-4B8C-83A1-F6EECF244321}">
                <p14:modId xmlns:p14="http://schemas.microsoft.com/office/powerpoint/2010/main" val="2091652590"/>
              </p:ext>
            </p:extLst>
          </p:nvPr>
        </p:nvGraphicFramePr>
        <p:xfrm>
          <a:off x="7236296" y="1052736"/>
          <a:ext cx="1584176" cy="561662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70099">
                <a:tc>
                  <a:txBody>
                    <a:bodyPr/>
                    <a:lstStyle/>
                    <a:p>
                      <a:pPr>
                        <a:spcAft>
                          <a:spcPts val="0"/>
                        </a:spcAft>
                      </a:pPr>
                      <a:endParaRPr lang="en-GB" sz="13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246525">
                <a:tc>
                  <a:txBody>
                    <a:bodyPr/>
                    <a:lstStyle/>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Why are all web pages starting to look the same</a:t>
                      </a: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Do I have to learn programming to be a web developer</a:t>
                      </a:r>
                    </a:p>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How much does making and having a website cost</a:t>
                      </a: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How do I get up the rankings in Google</a:t>
                      </a: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What are the limits of HTML coding</a:t>
                      </a:r>
                    </a:p>
                    <a:p>
                      <a:pPr marL="177800" indent="-177800" algn="l">
                        <a:spcAft>
                          <a:spcPts val="600"/>
                        </a:spcAft>
                        <a:buFontTx/>
                        <a:buBlip>
                          <a:blip r:embed="rId3"/>
                        </a:buBlip>
                      </a:pPr>
                      <a:r>
                        <a:rPr lang="en-US" sz="1300" baseline="0" dirty="0" smtClean="0">
                          <a:solidFill>
                            <a:schemeClr val="tx1"/>
                          </a:solidFill>
                          <a:effectLst/>
                          <a:latin typeface="Arial" pitchFamily="34" charset="0"/>
                          <a:ea typeface="Times New Roman"/>
                          <a:cs typeface="Arial" pitchFamily="34" charset="0"/>
                        </a:rPr>
                        <a:t>Web accessibility and colour schemes</a:t>
                      </a: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How will VR and Web integrate</a:t>
                      </a:r>
                      <a:endParaRPr lang="en-GB" sz="1300" dirty="0" smtClean="0">
                        <a:solidFill>
                          <a:srgbClr val="FF0000"/>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9" name="Picture 4" descr="Think About"/>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7344308" y="1082133"/>
            <a:ext cx="1368152" cy="33064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p:cNvGraphicFramePr>
            <a:graphicFrameLocks noGrp="1"/>
          </p:cNvGraphicFramePr>
          <p:nvPr>
            <p:extLst>
              <p:ext uri="{D42A27DB-BD31-4B8C-83A1-F6EECF244321}">
                <p14:modId xmlns:p14="http://schemas.microsoft.com/office/powerpoint/2010/main" val="1526075010"/>
              </p:ext>
            </p:extLst>
          </p:nvPr>
        </p:nvGraphicFramePr>
        <p:xfrm>
          <a:off x="251520" y="6151200"/>
          <a:ext cx="6912768" cy="518160"/>
        </p:xfrm>
        <a:graphic>
          <a:graphicData uri="http://schemas.openxmlformats.org/drawingml/2006/table">
            <a:tbl>
              <a:tblPr firstRow="1" bandRow="1">
                <a:tableStyleId>{5C22544A-7EE6-4342-B048-85BDC9FD1C3A}</a:tableStyleId>
              </a:tblPr>
              <a:tblGrid>
                <a:gridCol w="1080120"/>
                <a:gridCol w="936104"/>
                <a:gridCol w="1944216"/>
                <a:gridCol w="2952328"/>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smtClean="0">
                          <a:latin typeface="Arial" panose="020B0604020202020204" pitchFamily="34" charset="0"/>
                          <a:cs typeface="Arial" panose="020B0604020202020204" pitchFamily="34" charset="0"/>
                        </a:rPr>
                        <a:t>Updating of content</a:t>
                      </a:r>
                      <a:r>
                        <a:rPr lang="en-US" sz="1400" dirty="0" smtClean="0">
                          <a:latin typeface="Arial" panose="020B0604020202020204" pitchFamily="34" charset="0"/>
                          <a:cs typeface="Arial" panose="020B0604020202020204" pitchFamily="34" charset="0"/>
                        </a:rPr>
                        <a:t> </a:t>
                      </a:r>
                      <a:endParaRPr lang="en-GB" sz="1400" dirty="0" smtClean="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dirty="0" smtClean="0">
                          <a:latin typeface="Arial" panose="020B0604020202020204" pitchFamily="34" charset="0"/>
                          <a:cs typeface="Arial" panose="020B0604020202020204" pitchFamily="34" charset="0"/>
                        </a:rPr>
                        <a:t>Training of staff </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smtClean="0">
                          <a:latin typeface="Arial" panose="020B0604020202020204" pitchFamily="34" charset="0"/>
                          <a:cs typeface="Arial" panose="020B0604020202020204" pitchFamily="34" charset="0"/>
                        </a:rPr>
                        <a:t>Threats to information security </a:t>
                      </a:r>
                      <a:endParaRPr lang="en-GB" sz="1400" dirty="0" smtClean="0">
                        <a:latin typeface="Arial" panose="020B0604020202020204" pitchFamily="34" charset="0"/>
                        <a:cs typeface="Arial" panose="020B0604020202020204" pitchFamily="34" charset="0"/>
                      </a:endParaRPr>
                    </a:p>
                  </a:txBody>
                  <a:tcPr/>
                </a:tc>
                <a:tc>
                  <a:txBody>
                    <a:bodyPr/>
                    <a:lstStyle/>
                    <a:p>
                      <a:pPr algn="ctr"/>
                      <a:r>
                        <a:rPr lang="en-US" sz="1400" dirty="0" smtClean="0">
                          <a:latin typeface="Arial" panose="020B0604020202020204" pitchFamily="34" charset="0"/>
                          <a:cs typeface="Arial" panose="020B0604020202020204" pitchFamily="34" charset="0"/>
                        </a:rPr>
                        <a:t>Protection methods for securing personal data/information </a:t>
                      </a:r>
                      <a:endParaRPr lang="en-GB" sz="1400"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2684335760"/>
      </p:ext>
    </p:extLst>
  </p:cSld>
  <p:clrMapOvr>
    <a:masterClrMapping/>
  </p:clrMapOvr>
  <p:transition advClick="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35496" y="44624"/>
            <a:ext cx="8856984" cy="504056"/>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sz="4000" dirty="0" smtClean="0"/>
              <a:t>LO4 </a:t>
            </a:r>
            <a:r>
              <a:rPr lang="en-GB" sz="4000" dirty="0"/>
              <a:t>– </a:t>
            </a:r>
            <a:r>
              <a:rPr lang="en-GB" sz="4000" dirty="0" smtClean="0"/>
              <a:t>Assessment Tasks</a:t>
            </a:r>
            <a:endParaRPr lang="en-GB" sz="4000" dirty="0"/>
          </a:p>
        </p:txBody>
      </p:sp>
      <p:sp>
        <p:nvSpPr>
          <p:cNvPr id="2" name="Rectangle 1"/>
          <p:cNvSpPr>
            <a:spLocks noChangeArrowheads="1"/>
          </p:cNvSpPr>
          <p:nvPr/>
        </p:nvSpPr>
        <p:spPr bwMode="auto">
          <a:xfrm>
            <a:off x="1259632" y="3959440"/>
            <a:ext cx="65" cy="980496"/>
          </a:xfrm>
          <a:prstGeom prst="rect">
            <a:avLst/>
          </a:prstGeom>
          <a:solidFill>
            <a:srgbClr val="F5F7F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464991" rIns="0" bIns="231702" numCol="1" anchor="ctr"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1"/>
          <p:cNvSpPr>
            <a:spLocks noChangeArrowheads="1"/>
          </p:cNvSpPr>
          <p:nvPr/>
        </p:nvSpPr>
        <p:spPr bwMode="auto">
          <a:xfrm>
            <a:off x="0" y="-261648"/>
            <a:ext cx="65" cy="980496"/>
          </a:xfrm>
          <a:prstGeom prst="rect">
            <a:avLst/>
          </a:prstGeom>
          <a:solidFill>
            <a:srgbClr val="FEFEFE"/>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464991" rIns="0" bIns="231702" numCol="1" anchor="ctr"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9" name="Rectangle 8"/>
          <p:cNvSpPr/>
          <p:nvPr/>
        </p:nvSpPr>
        <p:spPr>
          <a:xfrm>
            <a:off x="251520" y="1052736"/>
            <a:ext cx="8570231" cy="5509200"/>
          </a:xfrm>
          <a:prstGeom prst="rect">
            <a:avLst/>
          </a:prstGeom>
        </p:spPr>
        <p:txBody>
          <a:bodyPr wrap="square">
            <a:spAutoFit/>
          </a:bodyPr>
          <a:lstStyle/>
          <a:p>
            <a:pPr>
              <a:buClr>
                <a:srgbClr val="00B050"/>
              </a:buClr>
            </a:pPr>
            <a:r>
              <a:rPr lang="en-US" sz="3200" b="1" dirty="0">
                <a:solidFill>
                  <a:srgbClr val="FF0000"/>
                </a:solidFill>
              </a:rPr>
              <a:t>P6.1 – Task 01 </a:t>
            </a:r>
            <a:r>
              <a:rPr lang="en-US" sz="3200" dirty="0">
                <a:solidFill>
                  <a:srgbClr val="FF0000"/>
                </a:solidFill>
              </a:rPr>
              <a:t>- Create a presentation to demonstrate the workings of the prototype website to the client</a:t>
            </a:r>
          </a:p>
          <a:p>
            <a:pPr>
              <a:buClr>
                <a:srgbClr val="00B050"/>
              </a:buClr>
            </a:pPr>
            <a:r>
              <a:rPr lang="en-US" sz="3200" b="1" dirty="0">
                <a:solidFill>
                  <a:srgbClr val="FF0000"/>
                </a:solidFill>
              </a:rPr>
              <a:t>P6.2 – Task 02 </a:t>
            </a:r>
            <a:r>
              <a:rPr lang="en-US" sz="3200" dirty="0">
                <a:solidFill>
                  <a:srgbClr val="FF0000"/>
                </a:solidFill>
              </a:rPr>
              <a:t>– Create a questionnaire to gauge feedback from the client on the presentation of the solution.</a:t>
            </a:r>
          </a:p>
          <a:p>
            <a:pPr>
              <a:buClr>
                <a:srgbClr val="00B050"/>
              </a:buClr>
            </a:pPr>
            <a:r>
              <a:rPr lang="en-US" sz="3200" b="1" dirty="0" smtClean="0">
                <a:solidFill>
                  <a:srgbClr val="FF0000"/>
                </a:solidFill>
              </a:rPr>
              <a:t>P6.3 </a:t>
            </a:r>
            <a:r>
              <a:rPr lang="en-US" sz="3200" b="1" dirty="0">
                <a:solidFill>
                  <a:srgbClr val="FF0000"/>
                </a:solidFill>
              </a:rPr>
              <a:t>– Task 03 </a:t>
            </a:r>
            <a:r>
              <a:rPr lang="en-US" sz="3200" dirty="0">
                <a:solidFill>
                  <a:srgbClr val="FF0000"/>
                </a:solidFill>
              </a:rPr>
              <a:t>- Present the solution to the client and gain feedback from the designs </a:t>
            </a:r>
            <a:endParaRPr lang="en-US" sz="3200" dirty="0" smtClean="0">
              <a:solidFill>
                <a:srgbClr val="FF0000"/>
              </a:solidFill>
            </a:endParaRPr>
          </a:p>
          <a:p>
            <a:pPr>
              <a:buClr>
                <a:srgbClr val="00B050"/>
              </a:buClr>
            </a:pPr>
            <a:r>
              <a:rPr lang="en-US" sz="3200" b="1" dirty="0" smtClean="0">
                <a:solidFill>
                  <a:srgbClr val="FF0000"/>
                </a:solidFill>
              </a:rPr>
              <a:t>M3.1 </a:t>
            </a:r>
            <a:r>
              <a:rPr lang="en-US" sz="3200" b="1" dirty="0">
                <a:solidFill>
                  <a:srgbClr val="FF0000"/>
                </a:solidFill>
              </a:rPr>
              <a:t>– Task </a:t>
            </a:r>
            <a:r>
              <a:rPr lang="en-US" sz="3200" b="1" dirty="0" smtClean="0">
                <a:solidFill>
                  <a:srgbClr val="FF0000"/>
                </a:solidFill>
              </a:rPr>
              <a:t>04 </a:t>
            </a:r>
            <a:r>
              <a:rPr lang="en-US" sz="3200" dirty="0">
                <a:solidFill>
                  <a:srgbClr val="FF0000"/>
                </a:solidFill>
              </a:rPr>
              <a:t>- Communicate future website security and maintenance considerations to the client.</a:t>
            </a:r>
          </a:p>
        </p:txBody>
      </p:sp>
      <p:sp>
        <p:nvSpPr>
          <p:cNvPr id="10" name="TextBox 9">
            <a:hlinkClick r:id="rId3" action="ppaction://hlinkfile"/>
          </p:cNvPr>
          <p:cNvSpPr txBox="1"/>
          <p:nvPr/>
        </p:nvSpPr>
        <p:spPr>
          <a:xfrm>
            <a:off x="8388424" y="5889466"/>
            <a:ext cx="360040" cy="707886"/>
          </a:xfrm>
          <a:prstGeom prst="rect">
            <a:avLst/>
          </a:prstGeom>
          <a:noFill/>
        </p:spPr>
        <p:txBody>
          <a:bodyPr wrap="square" rtlCol="0">
            <a:spAutoFit/>
          </a:bodyPr>
          <a:lstStyle/>
          <a:p>
            <a:r>
              <a:rPr lang="en-US" sz="4000" b="1" dirty="0" smtClean="0">
                <a:solidFill>
                  <a:srgbClr val="FF0000"/>
                </a:solidFill>
              </a:rPr>
              <a:t>?</a:t>
            </a:r>
            <a:endParaRPr lang="en-GB" sz="1600" b="1" dirty="0">
              <a:solidFill>
                <a:srgbClr val="FF0000"/>
              </a:solidFill>
            </a:endParaRPr>
          </a:p>
        </p:txBody>
      </p:sp>
    </p:spTree>
    <p:extLst>
      <p:ext uri="{BB962C8B-B14F-4D97-AF65-F5344CB8AC3E}">
        <p14:creationId xmlns:p14="http://schemas.microsoft.com/office/powerpoint/2010/main" val="2112197663"/>
      </p:ext>
    </p:extLst>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7704856" cy="620688"/>
          </a:xfrm>
        </p:spPr>
        <p:txBody>
          <a:bodyPr>
            <a:noAutofit/>
          </a:bodyPr>
          <a:lstStyle/>
          <a:p>
            <a:r>
              <a:rPr lang="en-GB" sz="4800" dirty="0" smtClean="0"/>
              <a:t>Calculating the Points</a:t>
            </a:r>
            <a:endParaRPr lang="en-GB" b="1" dirty="0" smtClean="0"/>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sp>
        <p:nvSpPr>
          <p:cNvPr id="2" name="Rectangle 1"/>
          <p:cNvSpPr/>
          <p:nvPr/>
        </p:nvSpPr>
        <p:spPr>
          <a:xfrm>
            <a:off x="251520" y="1052736"/>
            <a:ext cx="8568952" cy="5632311"/>
          </a:xfrm>
          <a:prstGeom prst="rect">
            <a:avLst/>
          </a:prstGeom>
        </p:spPr>
        <p:txBody>
          <a:bodyPr wrap="square">
            <a:spAutoFit/>
          </a:bodyPr>
          <a:lstStyle/>
          <a:p>
            <a:pPr marL="285750" indent="-285750">
              <a:buClr>
                <a:srgbClr val="00B050"/>
              </a:buClr>
              <a:buSzPct val="80000"/>
              <a:buFont typeface="Wingdings 3" panose="05040102010807070707" pitchFamily="18" charset="2"/>
              <a:buChar char=""/>
            </a:pPr>
            <a:r>
              <a:rPr lang="en-US" sz="2400" dirty="0" smtClean="0">
                <a:solidFill>
                  <a:srgbClr val="000000"/>
                </a:solidFill>
                <a:latin typeface="Arial" panose="020B0604020202020204" pitchFamily="34" charset="0"/>
              </a:rPr>
              <a:t>The </a:t>
            </a:r>
            <a:r>
              <a:rPr lang="en-US" sz="2400" dirty="0">
                <a:solidFill>
                  <a:srgbClr val="000000"/>
                </a:solidFill>
                <a:latin typeface="Arial" panose="020B0604020202020204" pitchFamily="34" charset="0"/>
              </a:rPr>
              <a:t>number of points available for each unit depends on the unit grade achieved. </a:t>
            </a:r>
            <a:r>
              <a:rPr lang="en-US" sz="2400" dirty="0" smtClean="0">
                <a:solidFill>
                  <a:srgbClr val="000000"/>
                </a:solidFill>
                <a:latin typeface="Arial" panose="020B0604020202020204" pitchFamily="34" charset="0"/>
              </a:rPr>
              <a:t>Units </a:t>
            </a:r>
            <a:r>
              <a:rPr lang="en-US" sz="2400" dirty="0">
                <a:solidFill>
                  <a:srgbClr val="000000"/>
                </a:solidFill>
                <a:latin typeface="Arial" panose="020B0604020202020204" pitchFamily="34" charset="0"/>
              </a:rPr>
              <a:t>1 and 2 in the Cambridge </a:t>
            </a:r>
            <a:r>
              <a:rPr lang="en-US" sz="2400" dirty="0" err="1">
                <a:solidFill>
                  <a:srgbClr val="000000"/>
                </a:solidFill>
                <a:latin typeface="Arial" panose="020B0604020202020204" pitchFamily="34" charset="0"/>
              </a:rPr>
              <a:t>Technicals</a:t>
            </a:r>
            <a:r>
              <a:rPr lang="en-US" sz="2400" dirty="0">
                <a:solidFill>
                  <a:srgbClr val="000000"/>
                </a:solidFill>
                <a:latin typeface="Arial" panose="020B0604020202020204" pitchFamily="34" charset="0"/>
              </a:rPr>
              <a:t> in IT are 90 GLH; all other units are 60 GLH. </a:t>
            </a:r>
            <a:r>
              <a:rPr lang="en-US" sz="2400" dirty="0" smtClean="0">
                <a:solidFill>
                  <a:srgbClr val="000000"/>
                </a:solidFill>
                <a:latin typeface="Arial" panose="020B0604020202020204" pitchFamily="34" charset="0"/>
              </a:rPr>
              <a:t>The </a:t>
            </a:r>
            <a:r>
              <a:rPr lang="en-US" sz="2400" dirty="0">
                <a:solidFill>
                  <a:srgbClr val="000000"/>
                </a:solidFill>
                <a:latin typeface="Arial" panose="020B0604020202020204" pitchFamily="34" charset="0"/>
              </a:rPr>
              <a:t>table below shows the number of points issued for each grade</a:t>
            </a:r>
            <a:r>
              <a:rPr lang="en-US" sz="2400" dirty="0" smtClean="0">
                <a:solidFill>
                  <a:srgbClr val="000000"/>
                </a:solidFill>
                <a:latin typeface="Arial" panose="020B0604020202020204" pitchFamily="34" charset="0"/>
              </a:rPr>
              <a:t>.</a:t>
            </a:r>
          </a:p>
          <a:p>
            <a:pPr marL="285750" indent="-285750">
              <a:buClr>
                <a:srgbClr val="00B050"/>
              </a:buClr>
              <a:buSzPct val="80000"/>
              <a:buFont typeface="Wingdings 3" panose="05040102010807070707" pitchFamily="18" charset="2"/>
              <a:buChar char=""/>
            </a:pPr>
            <a:endParaRPr lang="en-US" sz="2400" dirty="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endParaRPr lang="en-US" sz="2400" dirty="0" smtClean="0">
              <a:solidFill>
                <a:srgbClr val="000000"/>
              </a:solidFill>
              <a:latin typeface="Arial" panose="020B0604020202020204" pitchFamily="34" charset="0"/>
            </a:endParaRPr>
          </a:p>
          <a:p>
            <a:pPr>
              <a:buClr>
                <a:srgbClr val="00B050"/>
              </a:buClr>
              <a:buSzPct val="80000"/>
            </a:pPr>
            <a:r>
              <a:rPr lang="en-US" sz="2400" dirty="0">
                <a:solidFill>
                  <a:srgbClr val="000000"/>
                </a:solidFill>
                <a:latin typeface="Arial" panose="020B0604020202020204" pitchFamily="34" charset="0"/>
              </a:rPr>
              <a:t>		</a:t>
            </a:r>
          </a:p>
          <a:p>
            <a:pPr>
              <a:buClr>
                <a:srgbClr val="00B050"/>
              </a:buClr>
              <a:buSzPct val="80000"/>
            </a:pPr>
            <a:r>
              <a:rPr lang="en-GB" sz="2400" dirty="0">
                <a:solidFill>
                  <a:srgbClr val="000000"/>
                </a:solidFill>
                <a:latin typeface="Arial" panose="020B0604020202020204" pitchFamily="34" charset="0"/>
              </a:rPr>
              <a:t>	</a:t>
            </a:r>
            <a:endParaRPr lang="en-GB" sz="2400" dirty="0" smtClean="0">
              <a:solidFill>
                <a:srgbClr val="000000"/>
              </a:solidFill>
              <a:latin typeface="Arial" panose="020B0604020202020204" pitchFamily="34" charset="0"/>
            </a:endParaRPr>
          </a:p>
          <a:p>
            <a:pPr>
              <a:buClr>
                <a:srgbClr val="00B050"/>
              </a:buClr>
              <a:buSzPct val="80000"/>
            </a:pPr>
            <a:endParaRPr lang="en-US" sz="2400" dirty="0" smtClean="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r>
              <a:rPr lang="en-US" sz="2400" dirty="0"/>
              <a:t>To calculate the learner’s qualification </a:t>
            </a:r>
            <a:r>
              <a:rPr lang="en-US" sz="2400" dirty="0" smtClean="0"/>
              <a:t>grade you </a:t>
            </a:r>
            <a:r>
              <a:rPr lang="en-US" sz="2400" dirty="0"/>
              <a:t>will need to add up all the points for the units the learner has achieved, making sure they’ve covered the appropriate mandatory content, taken sufficient externally assessed units, and any units required for the chosen pathway</a:t>
            </a:r>
            <a:r>
              <a:rPr lang="en-US" sz="2400" dirty="0" smtClean="0"/>
              <a:t>.</a:t>
            </a:r>
            <a:endParaRPr lang="en-GB" sz="2400" dirty="0" smtClean="0">
              <a:solidFill>
                <a:srgbClr val="000000"/>
              </a:solidFill>
              <a:latin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389916223"/>
              </p:ext>
            </p:extLst>
          </p:nvPr>
        </p:nvGraphicFramePr>
        <p:xfrm>
          <a:off x="395536" y="3046080"/>
          <a:ext cx="8424935" cy="1584960"/>
        </p:xfrm>
        <a:graphic>
          <a:graphicData uri="http://schemas.openxmlformats.org/drawingml/2006/table">
            <a:tbl>
              <a:tblPr firstRow="1" bandRow="1">
                <a:tableStyleId>{5C22544A-7EE6-4342-B048-85BDC9FD1C3A}</a:tableStyleId>
              </a:tblPr>
              <a:tblGrid>
                <a:gridCol w="1684987"/>
                <a:gridCol w="1684987"/>
                <a:gridCol w="1684987"/>
                <a:gridCol w="1684987"/>
                <a:gridCol w="1684987"/>
              </a:tblGrid>
              <a:tr h="182838">
                <a:tc>
                  <a:txBody>
                    <a:bodyPr/>
                    <a:lstStyle/>
                    <a:p>
                      <a:r>
                        <a:rPr kumimoji="0" lang="en-GB" sz="2000" b="1" kern="1200" dirty="0" smtClean="0">
                          <a:solidFill>
                            <a:srgbClr val="000000"/>
                          </a:solidFill>
                          <a:latin typeface="Arial" panose="020B0604020202020204" pitchFamily="34" charset="0"/>
                          <a:ea typeface="+mn-ea"/>
                          <a:cs typeface="Arial" panose="020B0604020202020204" pitchFamily="34" charset="0"/>
                        </a:rPr>
                        <a:t>Unit GLH</a:t>
                      </a:r>
                      <a:endParaRPr kumimoji="0" lang="en-GB" sz="2000" b="1" kern="1200" dirty="0">
                        <a:solidFill>
                          <a:srgbClr val="000000"/>
                        </a:solidFill>
                        <a:latin typeface="Arial" panose="020B0604020202020204" pitchFamily="34" charset="0"/>
                        <a:ea typeface="+mn-ea"/>
                        <a:cs typeface="Arial" panose="020B0604020202020204" pitchFamily="34" charset="0"/>
                      </a:endParaRPr>
                    </a:p>
                  </a:txBody>
                  <a:tcPr/>
                </a:tc>
                <a:tc gridSpan="4">
                  <a:txBody>
                    <a:bodyPr/>
                    <a:lstStyle/>
                    <a:p>
                      <a:r>
                        <a:rPr lang="en-US" sz="2000" b="1" dirty="0" smtClean="0">
                          <a:solidFill>
                            <a:srgbClr val="000000"/>
                          </a:solidFill>
                          <a:latin typeface="Arial" panose="020B0604020202020204" pitchFamily="34" charset="0"/>
                          <a:cs typeface="Arial" panose="020B0604020202020204" pitchFamily="34" charset="0"/>
                        </a:rPr>
                        <a:t>Points table for units based on GLH </a:t>
                      </a:r>
                      <a:endParaRPr lang="en-GB" sz="2000" dirty="0">
                        <a:latin typeface="Arial" panose="020B0604020202020204" pitchFamily="34" charset="0"/>
                        <a:cs typeface="Arial" panose="020B0604020202020204" pitchFamily="34" charset="0"/>
                      </a:endParaRP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r>
              <a:tr h="315583">
                <a:tc>
                  <a:txBody>
                    <a:bodyPr/>
                    <a:lstStyle/>
                    <a:p>
                      <a:endParaRPr lang="en-GB" sz="2000" dirty="0">
                        <a:latin typeface="Arial" panose="020B0604020202020204" pitchFamily="34" charset="0"/>
                        <a:cs typeface="Arial" panose="020B0604020202020204" pitchFamily="34" charset="0"/>
                      </a:endParaRPr>
                    </a:p>
                  </a:txBody>
                  <a:tcPr/>
                </a:tc>
                <a:tc>
                  <a:txBody>
                    <a:bodyPr/>
                    <a:lstStyle/>
                    <a:p>
                      <a:r>
                        <a:rPr lang="en-GB" sz="2000" dirty="0" smtClean="0">
                          <a:solidFill>
                            <a:srgbClr val="000000"/>
                          </a:solidFill>
                          <a:latin typeface="Arial" panose="020B0604020202020204" pitchFamily="34" charset="0"/>
                          <a:cs typeface="Arial" panose="020B0604020202020204" pitchFamily="34" charset="0"/>
                        </a:rPr>
                        <a:t>pass </a:t>
                      </a:r>
                      <a:endParaRPr lang="en-GB" sz="20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smtClean="0">
                          <a:solidFill>
                            <a:srgbClr val="000000"/>
                          </a:solidFill>
                          <a:latin typeface="Arial" panose="020B0604020202020204" pitchFamily="34" charset="0"/>
                          <a:cs typeface="Arial" panose="020B0604020202020204" pitchFamily="34" charset="0"/>
                        </a:rPr>
                        <a:t>merit </a:t>
                      </a:r>
                      <a:endParaRPr lang="en-GB" sz="2000" dirty="0" smtClean="0">
                        <a:latin typeface="Arial" panose="020B0604020202020204" pitchFamily="34" charset="0"/>
                        <a:cs typeface="Arial" panose="020B0604020202020204" pitchFamily="34" charset="0"/>
                      </a:endParaRPr>
                    </a:p>
                  </a:txBody>
                  <a:tcPr/>
                </a:tc>
                <a:tc>
                  <a:txBody>
                    <a:bodyPr/>
                    <a:lstStyle/>
                    <a:p>
                      <a:r>
                        <a:rPr lang="en-GB" sz="2000" dirty="0" smtClean="0">
                          <a:solidFill>
                            <a:srgbClr val="000000"/>
                          </a:solidFill>
                          <a:latin typeface="Arial" panose="020B0604020202020204" pitchFamily="34" charset="0"/>
                          <a:cs typeface="Arial" panose="020B0604020202020204" pitchFamily="34" charset="0"/>
                        </a:rPr>
                        <a:t>distinction </a:t>
                      </a:r>
                      <a:endParaRPr lang="en-GB" sz="2000" dirty="0">
                        <a:latin typeface="Arial" panose="020B0604020202020204" pitchFamily="34" charset="0"/>
                        <a:cs typeface="Arial" panose="020B0604020202020204" pitchFamily="34" charset="0"/>
                      </a:endParaRPr>
                    </a:p>
                  </a:txBody>
                  <a:tcPr/>
                </a:tc>
                <a:tc>
                  <a:txBody>
                    <a:bodyPr/>
                    <a:lstStyle/>
                    <a:p>
                      <a:r>
                        <a:rPr lang="en-GB" sz="2000" dirty="0" smtClean="0">
                          <a:solidFill>
                            <a:srgbClr val="000000"/>
                          </a:solidFill>
                          <a:latin typeface="Arial" panose="020B0604020202020204" pitchFamily="34" charset="0"/>
                          <a:cs typeface="Arial" panose="020B0604020202020204" pitchFamily="34" charset="0"/>
                        </a:rPr>
                        <a:t>unclassified </a:t>
                      </a:r>
                      <a:endParaRPr lang="en-GB" sz="2000" dirty="0">
                        <a:latin typeface="Arial" panose="020B0604020202020204" pitchFamily="34" charset="0"/>
                        <a:cs typeface="Arial" panose="020B0604020202020204" pitchFamily="34" charset="0"/>
                      </a:endParaRPr>
                    </a:p>
                  </a:txBody>
                  <a:tcPr/>
                </a:tc>
              </a:tr>
              <a:tr h="182838">
                <a:tc>
                  <a:txBody>
                    <a:bodyPr/>
                    <a:lstStyle/>
                    <a:p>
                      <a:r>
                        <a:rPr lang="en-GB" sz="2000" b="1" dirty="0" smtClean="0">
                          <a:solidFill>
                            <a:srgbClr val="000000"/>
                          </a:solidFill>
                          <a:latin typeface="Arial" panose="020B0604020202020204" pitchFamily="34" charset="0"/>
                          <a:cs typeface="Arial" panose="020B0604020202020204" pitchFamily="34" charset="0"/>
                        </a:rPr>
                        <a:t>60 </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14</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16</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18</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0</a:t>
                      </a:r>
                      <a:endParaRPr lang="en-GB" sz="2000" dirty="0">
                        <a:latin typeface="Arial" panose="020B0604020202020204" pitchFamily="34" charset="0"/>
                        <a:cs typeface="Arial" panose="020B0604020202020204" pitchFamily="34" charset="0"/>
                      </a:endParaRPr>
                    </a:p>
                  </a:txBody>
                  <a:tcPr/>
                </a:tc>
              </a:tr>
              <a:tr h="182838">
                <a:tc>
                  <a:txBody>
                    <a:bodyPr/>
                    <a:lstStyle/>
                    <a:p>
                      <a:r>
                        <a:rPr lang="en-GB" sz="2000" b="1" dirty="0" smtClean="0">
                          <a:solidFill>
                            <a:srgbClr val="000000"/>
                          </a:solidFill>
                          <a:latin typeface="Arial" panose="020B0604020202020204" pitchFamily="34" charset="0"/>
                          <a:cs typeface="Arial" panose="020B0604020202020204" pitchFamily="34" charset="0"/>
                        </a:rPr>
                        <a:t>90 </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21</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24</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27</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0</a:t>
                      </a:r>
                      <a:endParaRPr lang="en-GB" sz="2000"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2716067023"/>
      </p:ext>
    </p:extLst>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8784976" cy="620688"/>
          </a:xfrm>
        </p:spPr>
        <p:txBody>
          <a:bodyPr>
            <a:noAutofit/>
          </a:bodyPr>
          <a:lstStyle/>
          <a:p>
            <a:pPr>
              <a:buClr>
                <a:srgbClr val="00B050"/>
              </a:buClr>
              <a:buSzPct val="80000"/>
            </a:pPr>
            <a:r>
              <a:rPr lang="en-US" sz="3600" dirty="0">
                <a:solidFill>
                  <a:srgbClr val="000000"/>
                </a:solidFill>
                <a:latin typeface="Arial" panose="020B0604020202020204" pitchFamily="34" charset="0"/>
              </a:rPr>
              <a:t>Qualification </a:t>
            </a:r>
            <a:r>
              <a:rPr lang="en-US" sz="3600" dirty="0" smtClean="0">
                <a:solidFill>
                  <a:srgbClr val="000000"/>
                </a:solidFill>
                <a:latin typeface="Arial" panose="020B0604020202020204" pitchFamily="34" charset="0"/>
              </a:rPr>
              <a:t>Grade Table - Diploma</a:t>
            </a:r>
            <a:endParaRPr lang="en-US" sz="3600" dirty="0">
              <a:solidFill>
                <a:srgbClr val="000000"/>
              </a:solidFill>
              <a:latin typeface="Arial" panose="020B0604020202020204" pitchFamily="34" charset="0"/>
            </a:endParaRPr>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sp>
        <p:nvSpPr>
          <p:cNvPr id="2" name="Rectangle 1"/>
          <p:cNvSpPr/>
          <p:nvPr/>
        </p:nvSpPr>
        <p:spPr>
          <a:xfrm>
            <a:off x="251520" y="1052736"/>
            <a:ext cx="8568952" cy="2246769"/>
          </a:xfrm>
          <a:prstGeom prst="rect">
            <a:avLst/>
          </a:prstGeom>
        </p:spPr>
        <p:txBody>
          <a:bodyPr wrap="square">
            <a:spAutoFit/>
          </a:bodyPr>
          <a:lstStyle/>
          <a:p>
            <a:pPr marL="285750" indent="-285750">
              <a:buClr>
                <a:srgbClr val="00B050"/>
              </a:buClr>
              <a:buSzPct val="80000"/>
              <a:buFont typeface="Wingdings 3" panose="05040102010807070707" pitchFamily="18" charset="2"/>
              <a:buChar char=""/>
            </a:pPr>
            <a:r>
              <a:rPr lang="en-US" sz="2800" dirty="0">
                <a:solidFill>
                  <a:srgbClr val="000000"/>
                </a:solidFill>
                <a:latin typeface="Arial" panose="020B0604020202020204" pitchFamily="34" charset="0"/>
              </a:rPr>
              <a:t>Qualification grade </a:t>
            </a:r>
            <a:r>
              <a:rPr lang="en-US" sz="2800" dirty="0" smtClean="0">
                <a:solidFill>
                  <a:srgbClr val="000000"/>
                </a:solidFill>
                <a:latin typeface="Arial" panose="020B0604020202020204" pitchFamily="34" charset="0"/>
              </a:rPr>
              <a:t>table</a:t>
            </a:r>
          </a:p>
          <a:p>
            <a:pPr marL="285750" indent="-285750">
              <a:buClr>
                <a:srgbClr val="00B050"/>
              </a:buClr>
              <a:buSzPct val="80000"/>
              <a:buFont typeface="Wingdings 3" panose="05040102010807070707" pitchFamily="18" charset="2"/>
              <a:buChar char=""/>
            </a:pPr>
            <a:r>
              <a:rPr lang="en-US" sz="2800" dirty="0" smtClean="0">
                <a:solidFill>
                  <a:srgbClr val="000000"/>
                </a:solidFill>
                <a:latin typeface="Arial" panose="020B0604020202020204" pitchFamily="34" charset="0"/>
              </a:rPr>
              <a:t>OCR </a:t>
            </a:r>
            <a:r>
              <a:rPr lang="en-US" sz="2800" dirty="0">
                <a:solidFill>
                  <a:srgbClr val="000000"/>
                </a:solidFill>
                <a:latin typeface="Arial" panose="020B0604020202020204" pitchFamily="34" charset="0"/>
              </a:rPr>
              <a:t>Level 3 Cambridge Technical Introductory Diploma (</a:t>
            </a:r>
            <a:r>
              <a:rPr lang="en-US" sz="2800" b="1" dirty="0">
                <a:solidFill>
                  <a:srgbClr val="000000"/>
                </a:solidFill>
                <a:latin typeface="Arial" panose="020B0604020202020204" pitchFamily="34" charset="0"/>
              </a:rPr>
              <a:t>360 GLH</a:t>
            </a:r>
            <a:r>
              <a:rPr lang="en-US" sz="2800" dirty="0">
                <a:solidFill>
                  <a:srgbClr val="000000"/>
                </a:solidFill>
                <a:latin typeface="Arial" panose="020B0604020202020204" pitchFamily="34" charset="0"/>
              </a:rPr>
              <a:t>)</a:t>
            </a:r>
          </a:p>
          <a:p>
            <a:pPr marL="285750" indent="-285750">
              <a:buClr>
                <a:srgbClr val="00B050"/>
              </a:buClr>
              <a:buSzPct val="80000"/>
              <a:buFont typeface="Wingdings 3" panose="05040102010807070707" pitchFamily="18" charset="2"/>
              <a:buChar char=""/>
            </a:pPr>
            <a:r>
              <a:rPr lang="en-US" sz="2800" dirty="0">
                <a:solidFill>
                  <a:srgbClr val="000000"/>
                </a:solidFill>
                <a:latin typeface="Arial" panose="020B0604020202020204" pitchFamily="34" charset="0"/>
              </a:rPr>
              <a:t>The table below shows the points ranges and the grades that those ranges achieve</a:t>
            </a:r>
            <a:r>
              <a:rPr lang="en-US" sz="2800" dirty="0" smtClean="0">
                <a:solidFill>
                  <a:srgbClr val="000000"/>
                </a:solidFill>
                <a:latin typeface="Arial" panose="020B0604020202020204" pitchFamily="34" charset="0"/>
              </a:rPr>
              <a:t>.</a:t>
            </a:r>
          </a:p>
        </p:txBody>
      </p:sp>
      <p:graphicFrame>
        <p:nvGraphicFramePr>
          <p:cNvPr id="4" name="Table 3"/>
          <p:cNvGraphicFramePr>
            <a:graphicFrameLocks noGrp="1"/>
          </p:cNvGraphicFramePr>
          <p:nvPr>
            <p:extLst>
              <p:ext uri="{D42A27DB-BD31-4B8C-83A1-F6EECF244321}">
                <p14:modId xmlns:p14="http://schemas.microsoft.com/office/powerpoint/2010/main" val="580489143"/>
              </p:ext>
            </p:extLst>
          </p:nvPr>
        </p:nvGraphicFramePr>
        <p:xfrm>
          <a:off x="683568" y="3501008"/>
          <a:ext cx="7416824" cy="2251710"/>
        </p:xfrm>
        <a:graphic>
          <a:graphicData uri="http://schemas.openxmlformats.org/drawingml/2006/table">
            <a:tbl>
              <a:tblPr>
                <a:tableStyleId>{E8B1032C-EA38-4F05-BA0D-38AFFFC7BED3}</a:tableStyleId>
              </a:tblPr>
              <a:tblGrid>
                <a:gridCol w="2950340"/>
                <a:gridCol w="2499593"/>
                <a:gridCol w="1966891"/>
              </a:tblGrid>
              <a:tr h="190500">
                <a:tc>
                  <a:txBody>
                    <a:bodyPr/>
                    <a:lstStyle/>
                    <a:p>
                      <a:pPr algn="l" fontAlgn="b"/>
                      <a:r>
                        <a:rPr lang="en-GB" sz="2400" b="1" u="none" strike="noStrike" dirty="0">
                          <a:effectLst/>
                          <a:latin typeface="Arial" panose="020B0604020202020204" pitchFamily="34" charset="0"/>
                          <a:cs typeface="Arial" panose="020B0604020202020204" pitchFamily="34" charset="0"/>
                        </a:rPr>
                        <a:t>Points range</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b="1" u="none" strike="noStrike" dirty="0">
                          <a:effectLst/>
                          <a:latin typeface="Arial" panose="020B0604020202020204" pitchFamily="34" charset="0"/>
                          <a:cs typeface="Arial" panose="020B0604020202020204" pitchFamily="34" charset="0"/>
                        </a:rPr>
                        <a:t>Grade</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400" u="none" strike="noStrike" dirty="0">
                          <a:effectLst/>
                          <a:latin typeface="Arial" panose="020B0604020202020204" pitchFamily="34" charset="0"/>
                          <a:cs typeface="Arial" panose="020B0604020202020204" pitchFamily="34" charset="0"/>
                        </a:rPr>
                        <a:t>104 and above</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Distinction*</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400" u="none" strike="noStrike">
                          <a:effectLst/>
                          <a:latin typeface="Arial" panose="020B0604020202020204" pitchFamily="34" charset="0"/>
                          <a:cs typeface="Arial" panose="020B0604020202020204" pitchFamily="34" charset="0"/>
                        </a:rPr>
                        <a:t>100 – 103</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400" u="none" strike="noStrike">
                          <a:effectLst/>
                          <a:latin typeface="Arial" panose="020B0604020202020204" pitchFamily="34" charset="0"/>
                          <a:cs typeface="Arial" panose="020B0604020202020204" pitchFamily="34" charset="0"/>
                        </a:rPr>
                        <a:t>92 – 99</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Merit</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M</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400" u="none" strike="noStrike">
                          <a:effectLst/>
                          <a:latin typeface="Arial" panose="020B0604020202020204" pitchFamily="34" charset="0"/>
                          <a:cs typeface="Arial" panose="020B0604020202020204" pitchFamily="34" charset="0"/>
                        </a:rPr>
                        <a:t>84 – 91</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Pass</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P</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400" u="none" strike="noStrike">
                          <a:effectLst/>
                          <a:latin typeface="Arial" panose="020B0604020202020204" pitchFamily="34" charset="0"/>
                          <a:cs typeface="Arial" panose="020B0604020202020204" pitchFamily="34" charset="0"/>
                        </a:rPr>
                        <a:t>Below 84</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Unclassified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U</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bl>
          </a:graphicData>
        </a:graphic>
      </p:graphicFrame>
    </p:spTree>
    <p:extLst>
      <p:ext uri="{BB962C8B-B14F-4D97-AF65-F5344CB8AC3E}">
        <p14:creationId xmlns:p14="http://schemas.microsoft.com/office/powerpoint/2010/main" val="3113361582"/>
      </p:ext>
    </p:extLst>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8784976" cy="620688"/>
          </a:xfrm>
        </p:spPr>
        <p:txBody>
          <a:bodyPr>
            <a:noAutofit/>
          </a:bodyPr>
          <a:lstStyle/>
          <a:p>
            <a:pPr>
              <a:buClr>
                <a:srgbClr val="00B050"/>
              </a:buClr>
              <a:buSzPct val="80000"/>
            </a:pPr>
            <a:r>
              <a:rPr lang="en-US" sz="2800" dirty="0">
                <a:solidFill>
                  <a:srgbClr val="000000"/>
                </a:solidFill>
                <a:latin typeface="Arial" panose="020B0604020202020204" pitchFamily="34" charset="0"/>
              </a:rPr>
              <a:t>Qualification </a:t>
            </a:r>
            <a:r>
              <a:rPr lang="en-US" sz="2800" dirty="0" smtClean="0">
                <a:solidFill>
                  <a:srgbClr val="000000"/>
                </a:solidFill>
                <a:latin typeface="Arial" panose="020B0604020202020204" pitchFamily="34" charset="0"/>
              </a:rPr>
              <a:t>Grade Table – Foundation Diploma</a:t>
            </a:r>
            <a:endParaRPr lang="en-US" sz="2800" dirty="0">
              <a:solidFill>
                <a:srgbClr val="000000"/>
              </a:solidFill>
              <a:latin typeface="Arial" panose="020B0604020202020204" pitchFamily="34" charset="0"/>
            </a:endParaRPr>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sp>
        <p:nvSpPr>
          <p:cNvPr id="2" name="Rectangle 1"/>
          <p:cNvSpPr/>
          <p:nvPr/>
        </p:nvSpPr>
        <p:spPr>
          <a:xfrm>
            <a:off x="251520" y="1052736"/>
            <a:ext cx="8568952" cy="1815882"/>
          </a:xfrm>
          <a:prstGeom prst="rect">
            <a:avLst/>
          </a:prstGeom>
        </p:spPr>
        <p:txBody>
          <a:bodyPr wrap="square">
            <a:spAutoFit/>
          </a:bodyPr>
          <a:lstStyle/>
          <a:p>
            <a:pPr marL="285750" indent="-285750">
              <a:buClr>
                <a:srgbClr val="00B050"/>
              </a:buClr>
              <a:buSzPct val="80000"/>
              <a:buFont typeface="Wingdings 3" panose="05040102010807070707" pitchFamily="18" charset="2"/>
              <a:buChar char=""/>
            </a:pPr>
            <a:r>
              <a:rPr lang="en-US" sz="2800" dirty="0">
                <a:solidFill>
                  <a:srgbClr val="000000"/>
                </a:solidFill>
                <a:latin typeface="Arial" panose="020B0604020202020204" pitchFamily="34" charset="0"/>
              </a:rPr>
              <a:t>Qualification grade table OCR Level 3 Cambridge Technical Foundation Diploma (</a:t>
            </a:r>
            <a:r>
              <a:rPr lang="en-US" sz="2800" b="1" dirty="0">
                <a:solidFill>
                  <a:srgbClr val="000000"/>
                </a:solidFill>
                <a:latin typeface="Arial" panose="020B0604020202020204" pitchFamily="34" charset="0"/>
              </a:rPr>
              <a:t>540 GLH</a:t>
            </a:r>
            <a:r>
              <a:rPr lang="en-US" sz="2800" dirty="0">
                <a:solidFill>
                  <a:srgbClr val="000000"/>
                </a:solidFill>
                <a:latin typeface="Arial" panose="020B0604020202020204" pitchFamily="34" charset="0"/>
              </a:rPr>
              <a:t>)</a:t>
            </a:r>
          </a:p>
          <a:p>
            <a:pPr marL="285750" indent="-285750">
              <a:buClr>
                <a:srgbClr val="00B050"/>
              </a:buClr>
              <a:buSzPct val="80000"/>
              <a:buFont typeface="Wingdings 3" panose="05040102010807070707" pitchFamily="18" charset="2"/>
              <a:buChar char=""/>
            </a:pPr>
            <a:r>
              <a:rPr lang="en-US" sz="2800" dirty="0">
                <a:solidFill>
                  <a:srgbClr val="000000"/>
                </a:solidFill>
                <a:latin typeface="Arial" panose="020B0604020202020204" pitchFamily="34" charset="0"/>
              </a:rPr>
              <a:t>The table below shows the points ranges and the grades that those ranges achieve.</a:t>
            </a:r>
            <a:endParaRPr lang="en-US" sz="2800" dirty="0" smtClean="0">
              <a:solidFill>
                <a:srgbClr val="000000"/>
              </a:solidFill>
              <a:latin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723139194"/>
              </p:ext>
            </p:extLst>
          </p:nvPr>
        </p:nvGraphicFramePr>
        <p:xfrm>
          <a:off x="395536" y="2970979"/>
          <a:ext cx="8280920" cy="3554365"/>
        </p:xfrm>
        <a:graphic>
          <a:graphicData uri="http://schemas.openxmlformats.org/drawingml/2006/table">
            <a:tbl>
              <a:tblPr>
                <a:tableStyleId>{10A1B5D5-9B99-4C35-A422-299274C87663}</a:tableStyleId>
              </a:tblPr>
              <a:tblGrid>
                <a:gridCol w="2473968"/>
                <a:gridCol w="4157640"/>
                <a:gridCol w="1649312"/>
              </a:tblGrid>
              <a:tr h="256179">
                <a:tc>
                  <a:txBody>
                    <a:bodyPr/>
                    <a:lstStyle/>
                    <a:p>
                      <a:pPr algn="l" fontAlgn="b"/>
                      <a:r>
                        <a:rPr lang="en-GB" sz="2400" b="1" u="none" strike="noStrike" dirty="0">
                          <a:effectLst/>
                          <a:latin typeface="Arial" panose="020B0604020202020204" pitchFamily="34" charset="0"/>
                          <a:cs typeface="Arial" panose="020B0604020202020204" pitchFamily="34" charset="0"/>
                        </a:rPr>
                        <a:t>Points range</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b="1" u="none" strike="noStrike" dirty="0">
                          <a:effectLst/>
                          <a:latin typeface="Arial" panose="020B0604020202020204" pitchFamily="34" charset="0"/>
                          <a:cs typeface="Arial" panose="020B0604020202020204" pitchFamily="34" charset="0"/>
                        </a:rPr>
                        <a:t>Grade</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463685">
                <a:tc>
                  <a:txBody>
                    <a:bodyPr/>
                    <a:lstStyle/>
                    <a:p>
                      <a:pPr algn="l" fontAlgn="b"/>
                      <a:r>
                        <a:rPr lang="en-GB" sz="2400" u="none" strike="noStrike" dirty="0">
                          <a:effectLst/>
                          <a:latin typeface="Arial" panose="020B0604020202020204" pitchFamily="34" charset="0"/>
                          <a:cs typeface="Arial" panose="020B0604020202020204" pitchFamily="34" charset="0"/>
                        </a:rPr>
                        <a:t>156 and above</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463685">
                <a:tc>
                  <a:txBody>
                    <a:bodyPr/>
                    <a:lstStyle/>
                    <a:p>
                      <a:pPr algn="l" fontAlgn="b"/>
                      <a:r>
                        <a:rPr lang="en-GB" sz="2400" u="none" strike="noStrike">
                          <a:effectLst/>
                          <a:latin typeface="Arial" panose="020B0604020202020204" pitchFamily="34" charset="0"/>
                          <a:cs typeface="Arial" panose="020B0604020202020204" pitchFamily="34" charset="0"/>
                        </a:rPr>
                        <a:t>153 – 155</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150 – 152</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a:t>
                      </a:r>
                      <a:r>
                        <a:rPr lang="en-GB" sz="2400" u="none" strike="noStrike" dirty="0" err="1">
                          <a:effectLst/>
                          <a:latin typeface="Arial" panose="020B0604020202020204" pitchFamily="34" charset="0"/>
                          <a:cs typeface="Arial" panose="020B0604020202020204" pitchFamily="34" charset="0"/>
                        </a:rPr>
                        <a:t>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144 – 149</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Merit</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DM</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138 – 143</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Merit </a:t>
                      </a:r>
                      <a:r>
                        <a:rPr lang="en-GB" sz="2400" u="none" strike="noStrike" dirty="0" err="1">
                          <a:effectLst/>
                          <a:latin typeface="Arial" panose="020B0604020202020204" pitchFamily="34" charset="0"/>
                          <a:cs typeface="Arial" panose="020B0604020202020204" pitchFamily="34" charset="0"/>
                        </a:rPr>
                        <a:t>Merit</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MM</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132 – 137</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Merit Pass</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MP</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126 – 131</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Pass </a:t>
                      </a:r>
                      <a:r>
                        <a:rPr lang="en-GB" sz="2400" u="none" strike="noStrike" dirty="0" err="1">
                          <a:effectLst/>
                          <a:latin typeface="Arial" panose="020B0604020202020204" pitchFamily="34" charset="0"/>
                          <a:cs typeface="Arial" panose="020B0604020202020204" pitchFamily="34" charset="0"/>
                        </a:rPr>
                        <a:t>Pass</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PP</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Below 126</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Unclassified</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U</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bl>
          </a:graphicData>
        </a:graphic>
      </p:graphicFrame>
    </p:spTree>
    <p:extLst>
      <p:ext uri="{BB962C8B-B14F-4D97-AF65-F5344CB8AC3E}">
        <p14:creationId xmlns:p14="http://schemas.microsoft.com/office/powerpoint/2010/main" val="2801837664"/>
      </p:ext>
    </p:extLst>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8784976" cy="620688"/>
          </a:xfrm>
        </p:spPr>
        <p:txBody>
          <a:bodyPr>
            <a:noAutofit/>
          </a:bodyPr>
          <a:lstStyle/>
          <a:p>
            <a:pPr>
              <a:buClr>
                <a:srgbClr val="00B050"/>
              </a:buClr>
              <a:buSzPct val="80000"/>
            </a:pPr>
            <a:r>
              <a:rPr lang="en-US" sz="2800" dirty="0">
                <a:solidFill>
                  <a:srgbClr val="000000"/>
                </a:solidFill>
                <a:latin typeface="Arial" panose="020B0604020202020204" pitchFamily="34" charset="0"/>
              </a:rPr>
              <a:t>Qualification </a:t>
            </a:r>
            <a:r>
              <a:rPr lang="en-US" sz="2800" dirty="0" smtClean="0">
                <a:solidFill>
                  <a:srgbClr val="000000"/>
                </a:solidFill>
                <a:latin typeface="Arial" panose="020B0604020202020204" pitchFamily="34" charset="0"/>
              </a:rPr>
              <a:t>Grade Table – Technical Diploma</a:t>
            </a:r>
            <a:endParaRPr lang="en-US" sz="2800" dirty="0">
              <a:solidFill>
                <a:srgbClr val="000000"/>
              </a:solidFill>
              <a:latin typeface="Arial" panose="020B0604020202020204" pitchFamily="34" charset="0"/>
            </a:endParaRPr>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sp>
        <p:nvSpPr>
          <p:cNvPr id="2" name="Rectangle 1"/>
          <p:cNvSpPr/>
          <p:nvPr/>
        </p:nvSpPr>
        <p:spPr>
          <a:xfrm>
            <a:off x="251520" y="1052736"/>
            <a:ext cx="8568952" cy="1815882"/>
          </a:xfrm>
          <a:prstGeom prst="rect">
            <a:avLst/>
          </a:prstGeom>
        </p:spPr>
        <p:txBody>
          <a:bodyPr wrap="square">
            <a:spAutoFit/>
          </a:bodyPr>
          <a:lstStyle/>
          <a:p>
            <a:pPr marL="285750" indent="-285750">
              <a:buClr>
                <a:srgbClr val="00B050"/>
              </a:buClr>
              <a:buSzPct val="80000"/>
              <a:buFont typeface="Wingdings 3" panose="05040102010807070707" pitchFamily="18" charset="2"/>
              <a:buChar char=""/>
            </a:pPr>
            <a:r>
              <a:rPr lang="en-US" sz="2800" dirty="0">
                <a:solidFill>
                  <a:srgbClr val="000000"/>
                </a:solidFill>
                <a:latin typeface="Arial" panose="020B0604020202020204" pitchFamily="34" charset="0"/>
              </a:rPr>
              <a:t>Qualification grade table OCR Level 3 Cambridge Technical Diploma (720 GLH)</a:t>
            </a:r>
          </a:p>
          <a:p>
            <a:pPr marL="285750" indent="-285750">
              <a:buClr>
                <a:srgbClr val="00B050"/>
              </a:buClr>
              <a:buSzPct val="80000"/>
              <a:buFont typeface="Wingdings 3" panose="05040102010807070707" pitchFamily="18" charset="2"/>
              <a:buChar char=""/>
            </a:pPr>
            <a:r>
              <a:rPr lang="en-US" sz="2800" dirty="0">
                <a:solidFill>
                  <a:srgbClr val="000000"/>
                </a:solidFill>
                <a:latin typeface="Arial" panose="020B0604020202020204" pitchFamily="34" charset="0"/>
              </a:rPr>
              <a:t>The table below shows the points ranges and the grades that those ranges achieve.</a:t>
            </a:r>
            <a:endParaRPr lang="en-US" sz="2800" dirty="0" smtClean="0">
              <a:solidFill>
                <a:srgbClr val="000000"/>
              </a:solidFill>
              <a:latin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620743677"/>
              </p:ext>
            </p:extLst>
          </p:nvPr>
        </p:nvGraphicFramePr>
        <p:xfrm>
          <a:off x="395536" y="2970979"/>
          <a:ext cx="8280920" cy="3554365"/>
        </p:xfrm>
        <a:graphic>
          <a:graphicData uri="http://schemas.openxmlformats.org/drawingml/2006/table">
            <a:tbl>
              <a:tblPr>
                <a:tableStyleId>{10A1B5D5-9B99-4C35-A422-299274C87663}</a:tableStyleId>
              </a:tblPr>
              <a:tblGrid>
                <a:gridCol w="2473968"/>
                <a:gridCol w="4157640"/>
                <a:gridCol w="1649312"/>
              </a:tblGrid>
              <a:tr h="256179">
                <a:tc>
                  <a:txBody>
                    <a:bodyPr/>
                    <a:lstStyle/>
                    <a:p>
                      <a:pPr algn="l" fontAlgn="b"/>
                      <a:r>
                        <a:rPr lang="en-GB" sz="2400" b="1" u="none" strike="noStrike" dirty="0">
                          <a:effectLst/>
                          <a:latin typeface="Arial" panose="020B0604020202020204" pitchFamily="34" charset="0"/>
                          <a:cs typeface="Arial" panose="020B0604020202020204" pitchFamily="34" charset="0"/>
                        </a:rPr>
                        <a:t>Points range</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b="1" u="none" strike="noStrike" dirty="0">
                          <a:effectLst/>
                          <a:latin typeface="Arial" panose="020B0604020202020204" pitchFamily="34" charset="0"/>
                          <a:cs typeface="Arial" panose="020B0604020202020204" pitchFamily="34" charset="0"/>
                        </a:rPr>
                        <a:t>Grade</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463685">
                <a:tc>
                  <a:txBody>
                    <a:bodyPr/>
                    <a:lstStyle/>
                    <a:p>
                      <a:pPr algn="l" fontAlgn="b"/>
                      <a:r>
                        <a:rPr lang="en-GB" sz="2400" u="none" strike="noStrike" dirty="0" smtClean="0">
                          <a:effectLst/>
                          <a:latin typeface="Arial" panose="020B0604020202020204" pitchFamily="34" charset="0"/>
                          <a:cs typeface="Arial" panose="020B0604020202020204" pitchFamily="34" charset="0"/>
                        </a:rPr>
                        <a:t>208 </a:t>
                      </a:r>
                      <a:r>
                        <a:rPr lang="en-GB" sz="2400" u="none" strike="noStrike" dirty="0">
                          <a:effectLst/>
                          <a:latin typeface="Arial" panose="020B0604020202020204" pitchFamily="34" charset="0"/>
                          <a:cs typeface="Arial" panose="020B0604020202020204" pitchFamily="34" charset="0"/>
                        </a:rPr>
                        <a:t>and above</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463685">
                <a:tc>
                  <a:txBody>
                    <a:bodyPr/>
                    <a:lstStyle/>
                    <a:p>
                      <a:pPr algn="l" fontAlgn="b"/>
                      <a:r>
                        <a:rPr lang="en-GB" sz="2400" u="none" strike="noStrike" dirty="0" smtClean="0">
                          <a:effectLst/>
                          <a:latin typeface="Arial" panose="020B0604020202020204" pitchFamily="34" charset="0"/>
                          <a:cs typeface="Arial" panose="020B0604020202020204" pitchFamily="34" charset="0"/>
                        </a:rPr>
                        <a:t>204 - 207</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smtClean="0">
                          <a:effectLst/>
                          <a:latin typeface="Arial" panose="020B0604020202020204" pitchFamily="34" charset="0"/>
                          <a:cs typeface="Arial" panose="020B0604020202020204" pitchFamily="34" charset="0"/>
                        </a:rPr>
                        <a:t>200 – 203</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a:t>
                      </a:r>
                      <a:r>
                        <a:rPr lang="en-GB" sz="2400" u="none" strike="noStrike" dirty="0" err="1">
                          <a:effectLst/>
                          <a:latin typeface="Arial" panose="020B0604020202020204" pitchFamily="34" charset="0"/>
                          <a:cs typeface="Arial" panose="020B0604020202020204" pitchFamily="34" charset="0"/>
                        </a:rPr>
                        <a:t>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smtClean="0">
                          <a:effectLst/>
                          <a:latin typeface="Arial" panose="020B0604020202020204" pitchFamily="34" charset="0"/>
                          <a:cs typeface="Arial" panose="020B0604020202020204" pitchFamily="34" charset="0"/>
                        </a:rPr>
                        <a:t>192 – 199</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Merit</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DM</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smtClean="0">
                          <a:effectLst/>
                          <a:latin typeface="Arial" panose="020B0604020202020204" pitchFamily="34" charset="0"/>
                          <a:cs typeface="Arial" panose="020B0604020202020204" pitchFamily="34" charset="0"/>
                        </a:rPr>
                        <a:t>184 – 191</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Merit </a:t>
                      </a:r>
                      <a:r>
                        <a:rPr lang="en-GB" sz="2400" u="none" strike="noStrike" dirty="0" err="1">
                          <a:effectLst/>
                          <a:latin typeface="Arial" panose="020B0604020202020204" pitchFamily="34" charset="0"/>
                          <a:cs typeface="Arial" panose="020B0604020202020204" pitchFamily="34" charset="0"/>
                        </a:rPr>
                        <a:t>Merit</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MM</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smtClean="0">
                          <a:effectLst/>
                          <a:latin typeface="Arial" panose="020B0604020202020204" pitchFamily="34" charset="0"/>
                          <a:cs typeface="Arial" panose="020B0604020202020204" pitchFamily="34" charset="0"/>
                        </a:rPr>
                        <a:t>176 – 183</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Merit Pass</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MP</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smtClean="0">
                          <a:effectLst/>
                          <a:latin typeface="Arial" panose="020B0604020202020204" pitchFamily="34" charset="0"/>
                          <a:cs typeface="Arial" panose="020B0604020202020204" pitchFamily="34" charset="0"/>
                        </a:rPr>
                        <a:t>168 - 175</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Pass </a:t>
                      </a:r>
                      <a:r>
                        <a:rPr lang="en-GB" sz="2400" u="none" strike="noStrike" dirty="0" err="1">
                          <a:effectLst/>
                          <a:latin typeface="Arial" panose="020B0604020202020204" pitchFamily="34" charset="0"/>
                          <a:cs typeface="Arial" panose="020B0604020202020204" pitchFamily="34" charset="0"/>
                        </a:rPr>
                        <a:t>Pass</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PP</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a:effectLst/>
                          <a:latin typeface="Arial" panose="020B0604020202020204" pitchFamily="34" charset="0"/>
                          <a:cs typeface="Arial" panose="020B0604020202020204" pitchFamily="34" charset="0"/>
                        </a:rPr>
                        <a:t>Below </a:t>
                      </a:r>
                      <a:r>
                        <a:rPr lang="en-GB" sz="2400" u="none" strike="noStrike" dirty="0" smtClean="0">
                          <a:effectLst/>
                          <a:latin typeface="Arial" panose="020B0604020202020204" pitchFamily="34" charset="0"/>
                          <a:cs typeface="Arial" panose="020B0604020202020204" pitchFamily="34" charset="0"/>
                        </a:rPr>
                        <a:t>168</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Unclassified</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U</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bl>
          </a:graphicData>
        </a:graphic>
      </p:graphicFrame>
    </p:spTree>
    <p:extLst>
      <p:ext uri="{BB962C8B-B14F-4D97-AF65-F5344CB8AC3E}">
        <p14:creationId xmlns:p14="http://schemas.microsoft.com/office/powerpoint/2010/main" val="3182246552"/>
      </p:ext>
    </p:extLst>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07504" y="0"/>
            <a:ext cx="7704856" cy="692696"/>
          </a:xfrm>
        </p:spPr>
        <p:txBody>
          <a:bodyPr>
            <a:noAutofit/>
          </a:bodyPr>
          <a:lstStyle/>
          <a:p>
            <a:r>
              <a:rPr lang="en-GB" sz="4000" dirty="0" smtClean="0"/>
              <a:t>Assessment Criteria</a:t>
            </a:r>
            <a:endParaRPr lang="en-GB" sz="3900" b="1" dirty="0" smtClean="0"/>
          </a:p>
        </p:txBody>
      </p:sp>
      <p:graphicFrame>
        <p:nvGraphicFramePr>
          <p:cNvPr id="3" name="Table 2"/>
          <p:cNvGraphicFramePr>
            <a:graphicFrameLocks noGrp="1"/>
          </p:cNvGraphicFramePr>
          <p:nvPr>
            <p:extLst>
              <p:ext uri="{D42A27DB-BD31-4B8C-83A1-F6EECF244321}">
                <p14:modId xmlns:p14="http://schemas.microsoft.com/office/powerpoint/2010/main" val="2684630304"/>
              </p:ext>
            </p:extLst>
          </p:nvPr>
        </p:nvGraphicFramePr>
        <p:xfrm>
          <a:off x="251520" y="1052736"/>
          <a:ext cx="8580620" cy="5497068"/>
        </p:xfrm>
        <a:graphic>
          <a:graphicData uri="http://schemas.openxmlformats.org/drawingml/2006/table">
            <a:tbl>
              <a:tblPr firstRow="1" bandRow="1">
                <a:tableStyleId>{5C22544A-7EE6-4342-B048-85BDC9FD1C3A}</a:tableStyleId>
              </a:tblPr>
              <a:tblGrid>
                <a:gridCol w="1728192"/>
                <a:gridCol w="2160240"/>
                <a:gridCol w="2304256"/>
                <a:gridCol w="2387932"/>
              </a:tblGrid>
              <a:tr h="202312">
                <a:tc>
                  <a:txBody>
                    <a:bodyPr/>
                    <a:lstStyle/>
                    <a:p>
                      <a:pPr algn="ctr"/>
                      <a:r>
                        <a:rPr lang="en-US" sz="1220" dirty="0" smtClean="0">
                          <a:latin typeface="Arial" panose="020B0604020202020204" pitchFamily="34" charset="0"/>
                          <a:cs typeface="Arial" panose="020B0604020202020204" pitchFamily="34" charset="0"/>
                        </a:rPr>
                        <a:t>LO</a:t>
                      </a:r>
                      <a:endParaRPr lang="en-GB" sz="1220" dirty="0">
                        <a:latin typeface="Arial" panose="020B0604020202020204" pitchFamily="34" charset="0"/>
                        <a:cs typeface="Arial" panose="020B0604020202020204" pitchFamily="34" charset="0"/>
                      </a:endParaRPr>
                    </a:p>
                  </a:txBody>
                  <a:tcPr/>
                </a:tc>
                <a:tc>
                  <a:txBody>
                    <a:bodyPr/>
                    <a:lstStyle/>
                    <a:p>
                      <a:pPr algn="ctr"/>
                      <a:r>
                        <a:rPr lang="en-US" sz="1220" dirty="0" smtClean="0">
                          <a:latin typeface="Arial" panose="020B0604020202020204" pitchFamily="34" charset="0"/>
                          <a:cs typeface="Arial" panose="020B0604020202020204" pitchFamily="34" charset="0"/>
                        </a:rPr>
                        <a:t>Pass</a:t>
                      </a:r>
                      <a:endParaRPr lang="en-GB" sz="1220" dirty="0">
                        <a:latin typeface="Arial" panose="020B0604020202020204" pitchFamily="34" charset="0"/>
                        <a:cs typeface="Arial" panose="020B0604020202020204" pitchFamily="34" charset="0"/>
                      </a:endParaRPr>
                    </a:p>
                  </a:txBody>
                  <a:tcPr/>
                </a:tc>
                <a:tc>
                  <a:txBody>
                    <a:bodyPr/>
                    <a:lstStyle/>
                    <a:p>
                      <a:pPr algn="ctr"/>
                      <a:r>
                        <a:rPr lang="en-US" sz="1220" dirty="0" smtClean="0">
                          <a:latin typeface="Arial" panose="020B0604020202020204" pitchFamily="34" charset="0"/>
                          <a:cs typeface="Arial" panose="020B0604020202020204" pitchFamily="34" charset="0"/>
                        </a:rPr>
                        <a:t>Merit</a:t>
                      </a:r>
                      <a:endParaRPr lang="en-GB" sz="1220" dirty="0">
                        <a:latin typeface="Arial" panose="020B0604020202020204" pitchFamily="34" charset="0"/>
                        <a:cs typeface="Arial" panose="020B0604020202020204" pitchFamily="34" charset="0"/>
                      </a:endParaRPr>
                    </a:p>
                  </a:txBody>
                  <a:tcPr/>
                </a:tc>
                <a:tc>
                  <a:txBody>
                    <a:bodyPr/>
                    <a:lstStyle/>
                    <a:p>
                      <a:pPr algn="ctr"/>
                      <a:r>
                        <a:rPr lang="en-US" sz="1220" dirty="0" smtClean="0">
                          <a:latin typeface="Arial" panose="020B0604020202020204" pitchFamily="34" charset="0"/>
                          <a:cs typeface="Arial" panose="020B0604020202020204" pitchFamily="34" charset="0"/>
                        </a:rPr>
                        <a:t>Distinction</a:t>
                      </a:r>
                      <a:endParaRPr lang="en-GB" sz="1220" dirty="0">
                        <a:latin typeface="Arial" panose="020B0604020202020204" pitchFamily="34" charset="0"/>
                        <a:cs typeface="Arial" panose="020B0604020202020204" pitchFamily="34" charset="0"/>
                      </a:endParaRPr>
                    </a:p>
                  </a:txBody>
                  <a:tcPr/>
                </a:tc>
              </a:tr>
              <a:tr h="259229">
                <a:tc>
                  <a:txBody>
                    <a:bodyPr/>
                    <a:lstStyle/>
                    <a:p>
                      <a:endParaRPr lang="en-GB" sz="1220" dirty="0">
                        <a:latin typeface="Arial" panose="020B0604020202020204" pitchFamily="34" charset="0"/>
                        <a:cs typeface="Arial" panose="020B0604020202020204" pitchFamily="34" charset="0"/>
                      </a:endParaRPr>
                    </a:p>
                  </a:txBody>
                  <a:tcPr/>
                </a:tc>
                <a:tc>
                  <a:txBody>
                    <a:bodyPr/>
                    <a:lstStyle/>
                    <a:p>
                      <a:r>
                        <a:rPr lang="en-US" sz="1220" dirty="0" smtClean="0">
                          <a:latin typeface="Arial" panose="020B0604020202020204" pitchFamily="34" charset="0"/>
                          <a:cs typeface="Arial" panose="020B0604020202020204" pitchFamily="34" charset="0"/>
                        </a:rPr>
                        <a:t>The assessment criteria are the Pass requirements for this unit.</a:t>
                      </a:r>
                      <a:endParaRPr lang="en-GB" sz="1220" dirty="0">
                        <a:latin typeface="Arial" panose="020B0604020202020204" pitchFamily="34" charset="0"/>
                        <a:cs typeface="Arial" panose="020B0604020202020204" pitchFamily="34" charset="0"/>
                      </a:endParaRPr>
                    </a:p>
                  </a:txBody>
                  <a:tcPr/>
                </a:tc>
                <a:tc>
                  <a:txBody>
                    <a:bodyPr/>
                    <a:lstStyle/>
                    <a:p>
                      <a:r>
                        <a:rPr lang="en-US" sz="1220" dirty="0" smtClean="0">
                          <a:latin typeface="Arial" panose="020B0604020202020204" pitchFamily="34" charset="0"/>
                          <a:cs typeface="Arial" panose="020B0604020202020204" pitchFamily="34" charset="0"/>
                        </a:rPr>
                        <a:t>To achieve a Merit the evidence must show that, in addition to the pass criteria, the candidate is able to:</a:t>
                      </a:r>
                      <a:endParaRPr lang="en-GB" sz="1220" dirty="0">
                        <a:latin typeface="Arial" panose="020B0604020202020204" pitchFamily="34" charset="0"/>
                        <a:cs typeface="Arial" panose="020B0604020202020204" pitchFamily="34" charset="0"/>
                      </a:endParaRPr>
                    </a:p>
                  </a:txBody>
                  <a:tcPr/>
                </a:tc>
                <a:tc>
                  <a:txBody>
                    <a:bodyPr/>
                    <a:lstStyle/>
                    <a:p>
                      <a:r>
                        <a:rPr lang="en-US" sz="1220" dirty="0" smtClean="0">
                          <a:latin typeface="Arial" panose="020B0604020202020204" pitchFamily="34" charset="0"/>
                          <a:cs typeface="Arial" panose="020B0604020202020204" pitchFamily="34" charset="0"/>
                        </a:rPr>
                        <a:t>To achieve a Distinction the evidence must show that, in addition to the pass and merit criteria, the candidate is able to:</a:t>
                      </a:r>
                      <a:endParaRPr lang="en-GB" sz="1220" dirty="0">
                        <a:latin typeface="Arial" panose="020B0604020202020204" pitchFamily="34" charset="0"/>
                        <a:cs typeface="Arial" panose="020B0604020202020204" pitchFamily="34" charset="0"/>
                      </a:endParaRPr>
                    </a:p>
                  </a:txBody>
                  <a:tcPr/>
                </a:tc>
              </a:tr>
              <a:tr h="2592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20" b="1" dirty="0" smtClean="0">
                          <a:latin typeface="Arial" panose="020B0604020202020204" pitchFamily="34" charset="0"/>
                          <a:cs typeface="Arial" panose="020B0604020202020204" pitchFamily="34" charset="0"/>
                        </a:rPr>
                        <a:t>LO1 -</a:t>
                      </a:r>
                      <a:r>
                        <a:rPr lang="en-US" sz="1220" dirty="0" smtClean="0">
                          <a:latin typeface="Arial" panose="020B0604020202020204" pitchFamily="34" charset="0"/>
                          <a:cs typeface="Arial" panose="020B0604020202020204" pitchFamily="34" charset="0"/>
                        </a:rPr>
                        <a:t> Understand the fundamentals of web design</a:t>
                      </a:r>
                      <a:endParaRPr lang="en-GB" sz="1220" dirty="0" smtClean="0">
                        <a:latin typeface="Arial" panose="020B0604020202020204" pitchFamily="34" charset="0"/>
                        <a:cs typeface="Arial" panose="020B0604020202020204" pitchFamily="34" charset="0"/>
                      </a:endParaRPr>
                    </a:p>
                  </a:txBody>
                  <a:tcPr/>
                </a:tc>
                <a:tc>
                  <a:txBody>
                    <a:bodyPr/>
                    <a:lstStyle/>
                    <a:p>
                      <a:r>
                        <a:rPr lang="en-US" sz="1220" b="1" dirty="0" smtClean="0">
                          <a:latin typeface="Arial" panose="020B0604020202020204" pitchFamily="34" charset="0"/>
                          <a:cs typeface="Arial" panose="020B0604020202020204" pitchFamily="34" charset="0"/>
                        </a:rPr>
                        <a:t>P1 -</a:t>
                      </a:r>
                      <a:r>
                        <a:rPr lang="en-US" sz="1220" dirty="0" smtClean="0">
                          <a:latin typeface="Arial" panose="020B0604020202020204" pitchFamily="34" charset="0"/>
                          <a:cs typeface="Arial" panose="020B0604020202020204" pitchFamily="34" charset="0"/>
                        </a:rPr>
                        <a:t> Describe the key components of website construction</a:t>
                      </a:r>
                      <a:endParaRPr lang="en-GB" sz="1220" dirty="0">
                        <a:latin typeface="Arial" panose="020B0604020202020204" pitchFamily="34" charset="0"/>
                        <a:cs typeface="Arial" panose="020B0604020202020204" pitchFamily="34" charset="0"/>
                      </a:endParaRPr>
                    </a:p>
                  </a:txBody>
                  <a:tcPr/>
                </a:tc>
                <a:tc>
                  <a:txBody>
                    <a:bodyPr/>
                    <a:lstStyle/>
                    <a:p>
                      <a:r>
                        <a:rPr lang="en-US" sz="1220" b="1" dirty="0" smtClean="0">
                          <a:latin typeface="Arial" panose="020B0604020202020204" pitchFamily="34" charset="0"/>
                          <a:cs typeface="Arial" panose="020B0604020202020204" pitchFamily="34" charset="0"/>
                        </a:rPr>
                        <a:t>M1</a:t>
                      </a:r>
                      <a:r>
                        <a:rPr lang="en-US" sz="1220" b="1" baseline="0" dirty="0" smtClean="0">
                          <a:latin typeface="Arial" panose="020B0604020202020204" pitchFamily="34" charset="0"/>
                          <a:cs typeface="Arial" panose="020B0604020202020204" pitchFamily="34" charset="0"/>
                        </a:rPr>
                        <a:t> - </a:t>
                      </a:r>
                      <a:r>
                        <a:rPr lang="en-US" sz="1220" dirty="0" smtClean="0">
                          <a:latin typeface="Arial" panose="020B0604020202020204" pitchFamily="34" charset="0"/>
                          <a:cs typeface="Arial" panose="020B0604020202020204" pitchFamily="34" charset="0"/>
                        </a:rPr>
                        <a:t>Explain the security risks that must be considered when creating a website</a:t>
                      </a:r>
                      <a:endParaRPr lang="en-GB" sz="1220" dirty="0">
                        <a:latin typeface="Arial" panose="020B0604020202020204" pitchFamily="34" charset="0"/>
                        <a:cs typeface="Arial" panose="020B0604020202020204" pitchFamily="34" charset="0"/>
                      </a:endParaRPr>
                    </a:p>
                  </a:txBody>
                  <a:tcPr/>
                </a:tc>
                <a:tc>
                  <a:txBody>
                    <a:bodyPr/>
                    <a:lstStyle/>
                    <a:p>
                      <a:endParaRPr lang="en-GB" sz="1220" dirty="0">
                        <a:latin typeface="Arial" panose="020B0604020202020204" pitchFamily="34" charset="0"/>
                        <a:cs typeface="Arial" panose="020B0604020202020204" pitchFamily="34" charset="0"/>
                      </a:endParaRPr>
                    </a:p>
                  </a:txBody>
                  <a:tcPr/>
                </a:tc>
              </a:tr>
              <a:tr h="580644">
                <a:tc rowSpan="2">
                  <a:txBody>
                    <a:bodyPr/>
                    <a:lstStyle/>
                    <a:p>
                      <a:r>
                        <a:rPr lang="en-US" sz="1220" b="1" dirty="0" smtClean="0">
                          <a:latin typeface="Arial" panose="020B0604020202020204" pitchFamily="34" charset="0"/>
                          <a:cs typeface="Arial" panose="020B0604020202020204" pitchFamily="34" charset="0"/>
                        </a:rPr>
                        <a:t>LO2 -</a:t>
                      </a:r>
                      <a:r>
                        <a:rPr lang="en-US" sz="1220" dirty="0" smtClean="0">
                          <a:latin typeface="Arial" panose="020B0604020202020204" pitchFamily="34" charset="0"/>
                          <a:cs typeface="Arial" panose="020B0604020202020204" pitchFamily="34" charset="0"/>
                        </a:rPr>
                        <a:t> Be able to plan the development of an interactive website for an identified client</a:t>
                      </a:r>
                      <a:endParaRPr lang="en-GB" sz="1220" dirty="0">
                        <a:latin typeface="Arial" panose="020B0604020202020204" pitchFamily="34" charset="0"/>
                        <a:cs typeface="Arial" panose="020B0604020202020204" pitchFamily="34" charset="0"/>
                      </a:endParaRPr>
                    </a:p>
                  </a:txBody>
                  <a:tcPr/>
                </a:tc>
                <a:tc>
                  <a:txBody>
                    <a:bodyPr/>
                    <a:lstStyle/>
                    <a:p>
                      <a:r>
                        <a:rPr lang="en-US" sz="1220" b="1" dirty="0" smtClean="0">
                          <a:latin typeface="Arial" panose="020B0604020202020204" pitchFamily="34" charset="0"/>
                          <a:cs typeface="Arial" panose="020B0604020202020204" pitchFamily="34" charset="0"/>
                        </a:rPr>
                        <a:t>P2</a:t>
                      </a:r>
                      <a:r>
                        <a:rPr lang="en-US" sz="1220" b="1" baseline="0" dirty="0" smtClean="0">
                          <a:latin typeface="Arial" panose="020B0604020202020204" pitchFamily="34" charset="0"/>
                          <a:cs typeface="Arial" panose="020B0604020202020204" pitchFamily="34" charset="0"/>
                        </a:rPr>
                        <a:t> - </a:t>
                      </a:r>
                      <a:r>
                        <a:rPr lang="en-US" sz="1220" dirty="0" smtClean="0">
                          <a:latin typeface="Arial" panose="020B0604020202020204" pitchFamily="34" charset="0"/>
                          <a:cs typeface="Arial" panose="020B0604020202020204" pitchFamily="34" charset="0"/>
                        </a:rPr>
                        <a:t>Determine a client’s requirements for a website</a:t>
                      </a:r>
                    </a:p>
                  </a:txBody>
                  <a:tcPr/>
                </a:tc>
                <a:tc>
                  <a:txBody>
                    <a:bodyPr/>
                    <a:lstStyle/>
                    <a:p>
                      <a:endParaRPr lang="en-GB" sz="1220" dirty="0">
                        <a:latin typeface="Arial" panose="020B0604020202020204" pitchFamily="34" charset="0"/>
                        <a:cs typeface="Arial" panose="020B0604020202020204" pitchFamily="34" charset="0"/>
                      </a:endParaRPr>
                    </a:p>
                  </a:txBody>
                  <a:tcPr/>
                </a:tc>
                <a:tc>
                  <a:txBody>
                    <a:bodyPr/>
                    <a:lstStyle/>
                    <a:p>
                      <a:endParaRPr lang="en-GB" sz="1220" dirty="0">
                        <a:latin typeface="Arial" panose="020B0604020202020204" pitchFamily="34" charset="0"/>
                        <a:cs typeface="Arial" panose="020B0604020202020204" pitchFamily="34" charset="0"/>
                      </a:endParaRPr>
                    </a:p>
                  </a:txBody>
                  <a:tcPr/>
                </a:tc>
              </a:tr>
              <a:tr h="818340">
                <a:tc vMerge="1">
                  <a:txBody>
                    <a:bodyPr/>
                    <a:lstStyle/>
                    <a:p>
                      <a:endParaRPr lang="en-GB"/>
                    </a:p>
                  </a:txBody>
                  <a:tcPr/>
                </a:tc>
                <a:tc>
                  <a:txBody>
                    <a:bodyPr/>
                    <a:lstStyle/>
                    <a:p>
                      <a:r>
                        <a:rPr lang="en-US" sz="1220" b="1" dirty="0" smtClean="0">
                          <a:latin typeface="Arial" panose="020B0604020202020204" pitchFamily="34" charset="0"/>
                          <a:cs typeface="Arial" panose="020B0604020202020204" pitchFamily="34" charset="0"/>
                        </a:rPr>
                        <a:t>P3</a:t>
                      </a:r>
                      <a:r>
                        <a:rPr lang="en-US" sz="1220" b="1" baseline="0" dirty="0" smtClean="0">
                          <a:latin typeface="Arial" panose="020B0604020202020204" pitchFamily="34" charset="0"/>
                          <a:cs typeface="Arial" panose="020B0604020202020204" pitchFamily="34" charset="0"/>
                        </a:rPr>
                        <a:t> - </a:t>
                      </a:r>
                      <a:r>
                        <a:rPr lang="en-US" sz="1220" dirty="0" smtClean="0">
                          <a:latin typeface="Arial" panose="020B0604020202020204" pitchFamily="34" charset="0"/>
                          <a:cs typeface="Arial" panose="020B0604020202020204" pitchFamily="34" charset="0"/>
                        </a:rPr>
                        <a:t>Produce a plan for the website that meets the client’s requirements</a:t>
                      </a:r>
                    </a:p>
                  </a:txBody>
                  <a:tcPr/>
                </a:tc>
                <a:tc>
                  <a:txBody>
                    <a:bodyPr/>
                    <a:lstStyle/>
                    <a:p>
                      <a:endParaRPr lang="en-GB" sz="1220" dirty="0">
                        <a:latin typeface="Arial" panose="020B0604020202020204" pitchFamily="34" charset="0"/>
                        <a:cs typeface="Arial" panose="020B0604020202020204" pitchFamily="34" charset="0"/>
                      </a:endParaRPr>
                    </a:p>
                  </a:txBody>
                  <a:tcPr/>
                </a:tc>
                <a:tc>
                  <a:txBody>
                    <a:bodyPr/>
                    <a:lstStyle/>
                    <a:p>
                      <a:r>
                        <a:rPr lang="en-US" sz="1220" b="1" dirty="0" smtClean="0">
                          <a:latin typeface="Arial" panose="020B0604020202020204" pitchFamily="34" charset="0"/>
                          <a:cs typeface="Arial" panose="020B0604020202020204" pitchFamily="34" charset="0"/>
                        </a:rPr>
                        <a:t>D1</a:t>
                      </a:r>
                      <a:r>
                        <a:rPr lang="en-US" sz="1220" b="1" baseline="0" dirty="0" smtClean="0">
                          <a:latin typeface="Arial" panose="020B0604020202020204" pitchFamily="34" charset="0"/>
                          <a:cs typeface="Arial" panose="020B0604020202020204" pitchFamily="34" charset="0"/>
                        </a:rPr>
                        <a:t> - </a:t>
                      </a:r>
                      <a:r>
                        <a:rPr lang="en-US" sz="1220" dirty="0" smtClean="0">
                          <a:latin typeface="Arial" panose="020B0604020202020204" pitchFamily="34" charset="0"/>
                          <a:cs typeface="Arial" panose="020B0604020202020204" pitchFamily="34" charset="0"/>
                        </a:rPr>
                        <a:t>Justify the use of components in the website design that meets the client’s requirements</a:t>
                      </a:r>
                      <a:endParaRPr lang="en-GB" sz="1220" dirty="0">
                        <a:latin typeface="Arial" panose="020B0604020202020204" pitchFamily="34" charset="0"/>
                        <a:cs typeface="Arial" panose="020B0604020202020204" pitchFamily="34" charset="0"/>
                      </a:endParaRPr>
                    </a:p>
                  </a:txBody>
                  <a:tcPr/>
                </a:tc>
              </a:tr>
              <a:tr h="402336">
                <a:tc rowSpan="2">
                  <a:txBody>
                    <a:bodyPr/>
                    <a:lstStyle/>
                    <a:p>
                      <a:r>
                        <a:rPr lang="en-US" sz="1220" b="1" dirty="0" smtClean="0">
                          <a:latin typeface="Arial" panose="020B0604020202020204" pitchFamily="34" charset="0"/>
                          <a:cs typeface="Arial" panose="020B0604020202020204" pitchFamily="34" charset="0"/>
                        </a:rPr>
                        <a:t>LO3 -</a:t>
                      </a:r>
                      <a:r>
                        <a:rPr lang="en-US" sz="1220" dirty="0" smtClean="0">
                          <a:latin typeface="Arial" panose="020B0604020202020204" pitchFamily="34" charset="0"/>
                          <a:cs typeface="Arial" panose="020B0604020202020204" pitchFamily="34" charset="0"/>
                        </a:rPr>
                        <a:t> Be able to create prototype websites for an identified client</a:t>
                      </a:r>
                      <a:endParaRPr lang="en-GB" sz="1220" dirty="0">
                        <a:latin typeface="Arial" panose="020B0604020202020204" pitchFamily="34" charset="0"/>
                        <a:cs typeface="Arial" panose="020B0604020202020204" pitchFamily="34" charset="0"/>
                      </a:endParaRPr>
                    </a:p>
                  </a:txBody>
                  <a:tcPr/>
                </a:tc>
                <a:tc>
                  <a:txBody>
                    <a:bodyPr/>
                    <a:lstStyle/>
                    <a:p>
                      <a:r>
                        <a:rPr lang="en-US" sz="1220" b="1" dirty="0" smtClean="0">
                          <a:latin typeface="Arial" panose="020B0604020202020204" pitchFamily="34" charset="0"/>
                          <a:cs typeface="Arial" panose="020B0604020202020204" pitchFamily="34" charset="0"/>
                        </a:rPr>
                        <a:t>P4</a:t>
                      </a:r>
                      <a:r>
                        <a:rPr lang="en-US" sz="1220" b="1" baseline="0" dirty="0" smtClean="0">
                          <a:latin typeface="Arial" panose="020B0604020202020204" pitchFamily="34" charset="0"/>
                          <a:cs typeface="Arial" panose="020B0604020202020204" pitchFamily="34" charset="0"/>
                        </a:rPr>
                        <a:t> - </a:t>
                      </a:r>
                      <a:r>
                        <a:rPr lang="en-US" sz="1220" dirty="0" smtClean="0">
                          <a:latin typeface="Arial" panose="020B0604020202020204" pitchFamily="34" charset="0"/>
                          <a:cs typeface="Arial" panose="020B0604020202020204" pitchFamily="34" charset="0"/>
                        </a:rPr>
                        <a:t>Create a prototype of the website for the client</a:t>
                      </a:r>
                      <a:endParaRPr lang="en-GB" sz="1220" dirty="0">
                        <a:latin typeface="Arial" panose="020B0604020202020204" pitchFamily="34" charset="0"/>
                        <a:cs typeface="Arial" panose="020B0604020202020204" pitchFamily="34" charset="0"/>
                      </a:endParaRPr>
                    </a:p>
                  </a:txBody>
                  <a:tcPr/>
                </a:tc>
                <a:tc>
                  <a:txBody>
                    <a:bodyPr/>
                    <a:lstStyle/>
                    <a:p>
                      <a:r>
                        <a:rPr lang="en-US" sz="1220" b="1" dirty="0" smtClean="0">
                          <a:latin typeface="Arial" panose="020B0604020202020204" pitchFamily="34" charset="0"/>
                          <a:cs typeface="Arial" panose="020B0604020202020204" pitchFamily="34" charset="0"/>
                        </a:rPr>
                        <a:t>M2 - </a:t>
                      </a:r>
                      <a:r>
                        <a:rPr lang="en-US" sz="1220" dirty="0" smtClean="0">
                          <a:latin typeface="Arial" panose="020B0604020202020204" pitchFamily="34" charset="0"/>
                          <a:cs typeface="Arial" panose="020B0604020202020204" pitchFamily="34" charset="0"/>
                        </a:rPr>
                        <a:t>Add interactive components to the prototype based upon the client’s requirements</a:t>
                      </a:r>
                      <a:endParaRPr lang="en-GB" sz="1220" dirty="0">
                        <a:latin typeface="Arial" panose="020B0604020202020204" pitchFamily="34" charset="0"/>
                        <a:cs typeface="Arial" panose="020B0604020202020204" pitchFamily="34" charset="0"/>
                      </a:endParaRPr>
                    </a:p>
                  </a:txBody>
                  <a:tcPr/>
                </a:tc>
                <a:tc>
                  <a:txBody>
                    <a:bodyPr/>
                    <a:lstStyle/>
                    <a:p>
                      <a:endParaRPr lang="en-GB" sz="1220" dirty="0">
                        <a:latin typeface="Arial" panose="020B0604020202020204" pitchFamily="34" charset="0"/>
                        <a:cs typeface="Arial" panose="020B0604020202020204" pitchFamily="34" charset="0"/>
                      </a:endParaRPr>
                    </a:p>
                  </a:txBody>
                  <a:tcPr/>
                </a:tc>
              </a:tr>
              <a:tr h="402336">
                <a:tc vMerge="1">
                  <a:txBody>
                    <a:bodyPr/>
                    <a:lstStyle/>
                    <a:p>
                      <a:endParaRPr lang="en-GB"/>
                    </a:p>
                  </a:txBody>
                  <a:tcPr/>
                </a:tc>
                <a:tc>
                  <a:txBody>
                    <a:bodyPr/>
                    <a:lstStyle/>
                    <a:p>
                      <a:r>
                        <a:rPr lang="en-US" sz="1220" dirty="0" smtClean="0">
                          <a:latin typeface="Arial" panose="020B0604020202020204" pitchFamily="34" charset="0"/>
                          <a:cs typeface="Arial" panose="020B0604020202020204" pitchFamily="34" charset="0"/>
                        </a:rPr>
                        <a:t>P5</a:t>
                      </a:r>
                      <a:r>
                        <a:rPr lang="en-US" sz="1220" baseline="0" dirty="0" smtClean="0">
                          <a:latin typeface="Arial" panose="020B0604020202020204" pitchFamily="34" charset="0"/>
                          <a:cs typeface="Arial" panose="020B0604020202020204" pitchFamily="34" charset="0"/>
                        </a:rPr>
                        <a:t> - </a:t>
                      </a:r>
                      <a:r>
                        <a:rPr lang="en-US" sz="1220" dirty="0" smtClean="0">
                          <a:latin typeface="Arial" panose="020B0604020202020204" pitchFamily="34" charset="0"/>
                          <a:cs typeface="Arial" panose="020B0604020202020204" pitchFamily="34" charset="0"/>
                        </a:rPr>
                        <a:t>Conduct testing of the prototype</a:t>
                      </a:r>
                      <a:endParaRPr lang="en-GB" sz="1220" dirty="0">
                        <a:latin typeface="Arial" panose="020B0604020202020204" pitchFamily="34" charset="0"/>
                        <a:cs typeface="Arial" panose="020B0604020202020204" pitchFamily="34" charset="0"/>
                      </a:endParaRPr>
                    </a:p>
                  </a:txBody>
                  <a:tcPr/>
                </a:tc>
                <a:tc>
                  <a:txBody>
                    <a:bodyPr/>
                    <a:lstStyle/>
                    <a:p>
                      <a:endParaRPr lang="en-GB" sz="1220" dirty="0">
                        <a:latin typeface="Arial" panose="020B0604020202020204" pitchFamily="34" charset="0"/>
                        <a:cs typeface="Arial" panose="020B0604020202020204" pitchFamily="34" charset="0"/>
                      </a:endParaRPr>
                    </a:p>
                  </a:txBody>
                  <a:tcPr/>
                </a:tc>
                <a:tc>
                  <a:txBody>
                    <a:bodyPr/>
                    <a:lstStyle/>
                    <a:p>
                      <a:r>
                        <a:rPr lang="en-US" sz="1220" b="1" dirty="0" smtClean="0">
                          <a:latin typeface="Arial" panose="020B0604020202020204" pitchFamily="34" charset="0"/>
                          <a:cs typeface="Arial" panose="020B0604020202020204" pitchFamily="34" charset="0"/>
                        </a:rPr>
                        <a:t>D2</a:t>
                      </a:r>
                      <a:r>
                        <a:rPr lang="en-US" sz="1220" b="1" baseline="0" dirty="0" smtClean="0">
                          <a:latin typeface="Arial" panose="020B0604020202020204" pitchFamily="34" charset="0"/>
                          <a:cs typeface="Arial" panose="020B0604020202020204" pitchFamily="34" charset="0"/>
                        </a:rPr>
                        <a:t> - </a:t>
                      </a:r>
                      <a:r>
                        <a:rPr lang="en-US" sz="1220" dirty="0" smtClean="0">
                          <a:latin typeface="Arial" panose="020B0604020202020204" pitchFamily="34" charset="0"/>
                          <a:cs typeface="Arial" panose="020B0604020202020204" pitchFamily="34" charset="0"/>
                        </a:rPr>
                        <a:t>Evaluate the prototype against the client’s requirements</a:t>
                      </a:r>
                      <a:endParaRPr lang="en-GB" sz="1220" dirty="0">
                        <a:latin typeface="Arial" panose="020B0604020202020204" pitchFamily="34" charset="0"/>
                        <a:cs typeface="Arial" panose="020B0604020202020204" pitchFamily="34" charset="0"/>
                      </a:endParaRPr>
                    </a:p>
                  </a:txBody>
                  <a:tcPr/>
                </a:tc>
              </a:tr>
              <a:tr h="314766">
                <a:tc>
                  <a:txBody>
                    <a:bodyPr/>
                    <a:lstStyle/>
                    <a:p>
                      <a:r>
                        <a:rPr lang="en-US" sz="1220" b="1" dirty="0" smtClean="0">
                          <a:latin typeface="Arial" panose="020B0604020202020204" pitchFamily="34" charset="0"/>
                          <a:cs typeface="Arial" panose="020B0604020202020204" pitchFamily="34" charset="0"/>
                        </a:rPr>
                        <a:t>LO4 -</a:t>
                      </a:r>
                      <a:r>
                        <a:rPr lang="en-US" sz="1220" dirty="0" smtClean="0">
                          <a:latin typeface="Arial" panose="020B0604020202020204" pitchFamily="34" charset="0"/>
                          <a:cs typeface="Arial" panose="020B0604020202020204" pitchFamily="34" charset="0"/>
                        </a:rPr>
                        <a:t> Be able to present the interactive website concept to an identified client</a:t>
                      </a:r>
                      <a:endParaRPr lang="en-GB" sz="1220" dirty="0">
                        <a:latin typeface="Arial" panose="020B0604020202020204" pitchFamily="34" charset="0"/>
                        <a:cs typeface="Arial" panose="020B0604020202020204" pitchFamily="34" charset="0"/>
                      </a:endParaRPr>
                    </a:p>
                  </a:txBody>
                  <a:tcPr>
                    <a:solidFill>
                      <a:srgbClr val="FFC000"/>
                    </a:solidFill>
                  </a:tcPr>
                </a:tc>
                <a:tc>
                  <a:txBody>
                    <a:bodyPr/>
                    <a:lstStyle/>
                    <a:p>
                      <a:r>
                        <a:rPr lang="en-US" sz="1220" b="1" dirty="0" smtClean="0">
                          <a:latin typeface="Arial" panose="020B0604020202020204" pitchFamily="34" charset="0"/>
                          <a:cs typeface="Arial" panose="020B0604020202020204" pitchFamily="34" charset="0"/>
                        </a:rPr>
                        <a:t>P6</a:t>
                      </a:r>
                      <a:r>
                        <a:rPr lang="en-US" sz="1220" b="1" baseline="0" dirty="0" smtClean="0">
                          <a:latin typeface="Arial" panose="020B0604020202020204" pitchFamily="34" charset="0"/>
                          <a:cs typeface="Arial" panose="020B0604020202020204" pitchFamily="34" charset="0"/>
                        </a:rPr>
                        <a:t> - </a:t>
                      </a:r>
                      <a:r>
                        <a:rPr lang="en-US" sz="1220" dirty="0" smtClean="0">
                          <a:latin typeface="Arial" panose="020B0604020202020204" pitchFamily="34" charset="0"/>
                          <a:cs typeface="Arial" panose="020B0604020202020204" pitchFamily="34" charset="0"/>
                        </a:rPr>
                        <a:t>Create a presentation to demonstrate the prototype website to the client</a:t>
                      </a:r>
                      <a:endParaRPr lang="en-GB" sz="1220" dirty="0">
                        <a:latin typeface="Arial" panose="020B0604020202020204" pitchFamily="34" charset="0"/>
                        <a:cs typeface="Arial" panose="020B0604020202020204" pitchFamily="34" charset="0"/>
                      </a:endParaRPr>
                    </a:p>
                  </a:txBody>
                  <a:tcPr>
                    <a:solidFill>
                      <a:srgbClr val="FFC000"/>
                    </a:solidFill>
                  </a:tcPr>
                </a:tc>
                <a:tc>
                  <a:txBody>
                    <a:bodyPr/>
                    <a:lstStyle/>
                    <a:p>
                      <a:r>
                        <a:rPr lang="en-US" sz="1220" b="1" dirty="0" smtClean="0">
                          <a:latin typeface="Arial" panose="020B0604020202020204" pitchFamily="34" charset="0"/>
                          <a:cs typeface="Arial" panose="020B0604020202020204" pitchFamily="34" charset="0"/>
                        </a:rPr>
                        <a:t>M3</a:t>
                      </a:r>
                      <a:r>
                        <a:rPr lang="en-US" sz="1220" b="1" baseline="0" dirty="0" smtClean="0">
                          <a:latin typeface="Arial" panose="020B0604020202020204" pitchFamily="34" charset="0"/>
                          <a:cs typeface="Arial" panose="020B0604020202020204" pitchFamily="34" charset="0"/>
                        </a:rPr>
                        <a:t> - </a:t>
                      </a:r>
                      <a:r>
                        <a:rPr lang="en-US" sz="1220" dirty="0" smtClean="0">
                          <a:latin typeface="Arial" panose="020B0604020202020204" pitchFamily="34" charset="0"/>
                          <a:cs typeface="Arial" panose="020B0604020202020204" pitchFamily="34" charset="0"/>
                        </a:rPr>
                        <a:t>Communicate future website security and maintenance considerations to client</a:t>
                      </a:r>
                      <a:endParaRPr lang="en-GB" sz="1220" dirty="0">
                        <a:latin typeface="Arial" panose="020B0604020202020204" pitchFamily="34" charset="0"/>
                        <a:cs typeface="Arial" panose="020B0604020202020204" pitchFamily="34" charset="0"/>
                      </a:endParaRPr>
                    </a:p>
                  </a:txBody>
                  <a:tcPr>
                    <a:solidFill>
                      <a:srgbClr val="FFC000"/>
                    </a:solidFill>
                  </a:tcPr>
                </a:tc>
                <a:tc>
                  <a:txBody>
                    <a:bodyPr/>
                    <a:lstStyle/>
                    <a:p>
                      <a:endParaRPr lang="en-GB" sz="1220" dirty="0">
                        <a:latin typeface="Arial" panose="020B0604020202020204" pitchFamily="34" charset="0"/>
                        <a:cs typeface="Arial" panose="020B0604020202020204" pitchFamily="34" charset="0"/>
                      </a:endParaRPr>
                    </a:p>
                  </a:txBody>
                  <a:tcPr>
                    <a:solidFill>
                      <a:srgbClr val="FFC000"/>
                    </a:solidFill>
                  </a:tcPr>
                </a:tc>
              </a:tr>
            </a:tbl>
          </a:graphicData>
        </a:graphic>
      </p:graphicFrame>
    </p:spTree>
    <p:extLst>
      <p:ext uri="{BB962C8B-B14F-4D97-AF65-F5344CB8AC3E}">
        <p14:creationId xmlns:p14="http://schemas.microsoft.com/office/powerpoint/2010/main" val="595170532"/>
      </p:ext>
    </p:extLst>
  </p:cSld>
  <p:clrMapOvr>
    <a:masterClrMapping/>
  </p:clrMapOvr>
  <p:transition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51520" y="1052736"/>
            <a:ext cx="6912768" cy="5493812"/>
          </a:xfrm>
          <a:prstGeom prst="rect">
            <a:avLst/>
          </a:prstGeom>
        </p:spPr>
        <p:txBody>
          <a:bodyPr wrap="square">
            <a:spAutoFit/>
          </a:bodyPr>
          <a:lstStyle/>
          <a:p>
            <a:pPr>
              <a:buClr>
                <a:srgbClr val="00B050"/>
              </a:buClr>
            </a:pPr>
            <a:r>
              <a:rPr lang="en-US" sz="1950" b="1" dirty="0"/>
              <a:t>LO4 Be able to present the interactive website concept to an identified client</a:t>
            </a:r>
          </a:p>
          <a:p>
            <a:pPr>
              <a:buClr>
                <a:srgbClr val="00B050"/>
              </a:buClr>
            </a:pPr>
            <a:r>
              <a:rPr lang="en-US" sz="1950" b="1" dirty="0" smtClean="0"/>
              <a:t>P6</a:t>
            </a:r>
            <a:r>
              <a:rPr lang="en-US" sz="1950" dirty="0" smtClean="0"/>
              <a:t> - The </a:t>
            </a:r>
            <a:r>
              <a:rPr lang="en-US" sz="1950" dirty="0"/>
              <a:t>learners need to present the concept of the website, using the prototype, to an identified client. The learners must prepare a suitable presentation including the bullet points listed in the teaching content. They then need to present their presentation to the client. The evidence for this will be found in the resources created for the presentation (video, presentation with detailed speaker notes) and evidence of giving the presentation (e.g. a recording of the presentation).</a:t>
            </a:r>
          </a:p>
          <a:p>
            <a:pPr>
              <a:buClr>
                <a:srgbClr val="00B050"/>
              </a:buClr>
            </a:pPr>
            <a:r>
              <a:rPr lang="en-US" sz="1950" b="1" dirty="0" smtClean="0"/>
              <a:t>M3</a:t>
            </a:r>
            <a:r>
              <a:rPr lang="en-US" sz="1950" dirty="0" smtClean="0"/>
              <a:t> - The </a:t>
            </a:r>
            <a:r>
              <a:rPr lang="en-US" sz="1950" dirty="0"/>
              <a:t>learners are required to communicate future website security and maintenance considerations to their client. The learner should consider how the website will change over time and therefore it is important to update information, training needs and security measures on a regular basis. The evidence could be an extension of P6 and be in the form of a report or presentation with detailed speaker notes.</a:t>
            </a:r>
            <a:endParaRPr lang="en-GB" sz="1950" dirty="0">
              <a:solidFill>
                <a:srgbClr val="FF0000"/>
              </a:solidFill>
            </a:endParaRPr>
          </a:p>
        </p:txBody>
      </p:sp>
      <p:sp>
        <p:nvSpPr>
          <p:cNvPr id="8" name="Title 2"/>
          <p:cNvSpPr>
            <a:spLocks noGrp="1"/>
          </p:cNvSpPr>
          <p:nvPr>
            <p:ph type="title"/>
          </p:nvPr>
        </p:nvSpPr>
        <p:spPr>
          <a:xfrm>
            <a:off x="70266" y="72008"/>
            <a:ext cx="8859452" cy="548680"/>
          </a:xfrm>
        </p:spPr>
        <p:txBody>
          <a:bodyPr>
            <a:noAutofit/>
          </a:bodyPr>
          <a:lstStyle/>
          <a:p>
            <a:r>
              <a:rPr lang="en-US" sz="4000" dirty="0" smtClean="0"/>
              <a:t>Assessment Criteria</a:t>
            </a:r>
            <a:endParaRPr lang="en-GB" sz="4000" dirty="0"/>
          </a:p>
        </p:txBody>
      </p:sp>
      <p:graphicFrame>
        <p:nvGraphicFramePr>
          <p:cNvPr id="6" name="Table 5"/>
          <p:cNvGraphicFramePr>
            <a:graphicFrameLocks noGrp="1"/>
          </p:cNvGraphicFramePr>
          <p:nvPr>
            <p:extLst>
              <p:ext uri="{D42A27DB-BD31-4B8C-83A1-F6EECF244321}">
                <p14:modId xmlns:p14="http://schemas.microsoft.com/office/powerpoint/2010/main" val="2091652590"/>
              </p:ext>
            </p:extLst>
          </p:nvPr>
        </p:nvGraphicFramePr>
        <p:xfrm>
          <a:off x="7236296" y="1052736"/>
          <a:ext cx="1584176" cy="561662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70099">
                <a:tc>
                  <a:txBody>
                    <a:bodyPr/>
                    <a:lstStyle/>
                    <a:p>
                      <a:pPr>
                        <a:spcAft>
                          <a:spcPts val="0"/>
                        </a:spcAft>
                      </a:pPr>
                      <a:endParaRPr lang="en-GB" sz="13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246525">
                <a:tc>
                  <a:txBody>
                    <a:bodyPr/>
                    <a:lstStyle/>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Why are all web pages starting to look the same</a:t>
                      </a: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Do I have to learn programming to be a web developer</a:t>
                      </a:r>
                    </a:p>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How much does making and having a website cost</a:t>
                      </a: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How do I get up the rankings in Google</a:t>
                      </a: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What are the limits of HTML coding</a:t>
                      </a:r>
                    </a:p>
                    <a:p>
                      <a:pPr marL="177800" indent="-177800" algn="l">
                        <a:spcAft>
                          <a:spcPts val="600"/>
                        </a:spcAft>
                        <a:buFontTx/>
                        <a:buBlip>
                          <a:blip r:embed="rId3"/>
                        </a:buBlip>
                      </a:pPr>
                      <a:r>
                        <a:rPr lang="en-US" sz="1300" baseline="0" dirty="0" smtClean="0">
                          <a:solidFill>
                            <a:schemeClr val="tx1"/>
                          </a:solidFill>
                          <a:effectLst/>
                          <a:latin typeface="Arial" pitchFamily="34" charset="0"/>
                          <a:ea typeface="Times New Roman"/>
                          <a:cs typeface="Arial" pitchFamily="34" charset="0"/>
                        </a:rPr>
                        <a:t>Web accessibility and colour schemes</a:t>
                      </a: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How will VR and Web integrate</a:t>
                      </a:r>
                      <a:endParaRPr lang="en-GB" sz="1300" dirty="0" smtClean="0">
                        <a:solidFill>
                          <a:srgbClr val="FF0000"/>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9" name="Picture 4" descr="Think About"/>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7344308" y="1082133"/>
            <a:ext cx="1368152" cy="330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2034975"/>
      </p:ext>
    </p:extLst>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51520" y="1052736"/>
            <a:ext cx="6912768" cy="5632311"/>
          </a:xfrm>
          <a:prstGeom prst="rect">
            <a:avLst/>
          </a:prstGeom>
        </p:spPr>
        <p:txBody>
          <a:bodyPr wrap="square">
            <a:spAutoFit/>
          </a:bodyPr>
          <a:lstStyle/>
          <a:p>
            <a:pPr marL="346075" indent="-346075">
              <a:buClr>
                <a:srgbClr val="00B050"/>
              </a:buClr>
              <a:buFont typeface="Wingdings 3" panose="05040102010807070707" pitchFamily="18" charset="2"/>
              <a:buChar char=""/>
            </a:pPr>
            <a:r>
              <a:rPr lang="en-US" dirty="0" smtClean="0"/>
              <a:t>For P6 you are to choose </a:t>
            </a:r>
            <a:r>
              <a:rPr lang="en-US" dirty="0"/>
              <a:t>a suitable method of presentation (e.g. live demonstration, use of presentation software, report</a:t>
            </a:r>
            <a:r>
              <a:rPr lang="en-US" dirty="0" smtClean="0"/>
              <a:t>). This will need to be considerable and well </a:t>
            </a:r>
            <a:r>
              <a:rPr lang="en-US" dirty="0" err="1" smtClean="0"/>
              <a:t>organised</a:t>
            </a:r>
            <a:r>
              <a:rPr lang="en-US" dirty="0" smtClean="0"/>
              <a:t> to meet the criteria and the plan needs to incorporate</a:t>
            </a:r>
            <a:r>
              <a:rPr lang="en-US" dirty="0"/>
              <a:t>:</a:t>
            </a:r>
          </a:p>
          <a:p>
            <a:pPr marL="630238" indent="-284163">
              <a:buClr>
                <a:srgbClr val="00B050"/>
              </a:buClr>
              <a:buFont typeface="+mj-lt"/>
              <a:buAutoNum type="arabicPeriod"/>
            </a:pPr>
            <a:r>
              <a:rPr lang="en-US" dirty="0" smtClean="0"/>
              <a:t>A description of each page and the content within</a:t>
            </a:r>
          </a:p>
          <a:p>
            <a:pPr marL="630238" indent="-284163">
              <a:buClr>
                <a:srgbClr val="00B050"/>
              </a:buClr>
              <a:buFont typeface="+mj-lt"/>
              <a:buAutoNum type="arabicPeriod"/>
            </a:pPr>
            <a:r>
              <a:rPr lang="en-US" dirty="0" smtClean="0"/>
              <a:t>A demonstration </a:t>
            </a:r>
            <a:r>
              <a:rPr lang="en-US" dirty="0"/>
              <a:t>of </a:t>
            </a:r>
            <a:r>
              <a:rPr lang="en-US" dirty="0" smtClean="0"/>
              <a:t>the websites functionality</a:t>
            </a:r>
            <a:endParaRPr lang="en-US" dirty="0"/>
          </a:p>
          <a:p>
            <a:pPr marL="630238" indent="-284163">
              <a:buClr>
                <a:srgbClr val="00B050"/>
              </a:buClr>
              <a:buFont typeface="+mj-lt"/>
              <a:buAutoNum type="arabicPeriod"/>
            </a:pPr>
            <a:r>
              <a:rPr lang="en-US" dirty="0" smtClean="0"/>
              <a:t>A demonstration </a:t>
            </a:r>
            <a:r>
              <a:rPr lang="en-US" dirty="0"/>
              <a:t>of </a:t>
            </a:r>
            <a:r>
              <a:rPr lang="en-US" dirty="0" smtClean="0"/>
              <a:t>the interactive features to include:</a:t>
            </a:r>
          </a:p>
          <a:p>
            <a:pPr marL="1149350" lvl="1" indent="-346075">
              <a:buClr>
                <a:srgbClr val="00B050"/>
              </a:buClr>
              <a:buFont typeface="+mj-lt"/>
              <a:buAutoNum type="arabicPeriod"/>
            </a:pPr>
            <a:r>
              <a:rPr lang="en-US" dirty="0" smtClean="0"/>
              <a:t>How to login in</a:t>
            </a:r>
          </a:p>
          <a:p>
            <a:pPr marL="1149350" lvl="1" indent="-346075">
              <a:buClr>
                <a:srgbClr val="00B050"/>
              </a:buClr>
              <a:buFont typeface="+mj-lt"/>
              <a:buAutoNum type="arabicPeriod"/>
            </a:pPr>
            <a:r>
              <a:rPr lang="en-US" dirty="0" smtClean="0"/>
              <a:t>How to use the form</a:t>
            </a:r>
          </a:p>
          <a:p>
            <a:pPr marL="1149350" lvl="1" indent="-346075">
              <a:buClr>
                <a:srgbClr val="00B050"/>
              </a:buClr>
              <a:buFont typeface="+mj-lt"/>
              <a:buAutoNum type="arabicPeriod"/>
            </a:pPr>
            <a:r>
              <a:rPr lang="en-US" dirty="0" smtClean="0"/>
              <a:t>A demonstration of the responsive design features</a:t>
            </a:r>
            <a:endParaRPr lang="en-US" dirty="0"/>
          </a:p>
          <a:p>
            <a:pPr marL="692150" indent="-346075">
              <a:buClr>
                <a:srgbClr val="00B050"/>
              </a:buClr>
              <a:buFont typeface="+mj-lt"/>
              <a:buAutoNum type="arabicPeriod"/>
            </a:pPr>
            <a:r>
              <a:rPr lang="en-US" dirty="0" smtClean="0"/>
              <a:t>Comparison </a:t>
            </a:r>
            <a:r>
              <a:rPr lang="en-US" dirty="0"/>
              <a:t>of website against requirements</a:t>
            </a:r>
          </a:p>
          <a:p>
            <a:pPr marL="692150" indent="-346075">
              <a:buClr>
                <a:srgbClr val="00B050"/>
              </a:buClr>
              <a:buFont typeface="+mj-lt"/>
              <a:buAutoNum type="arabicPeriod"/>
            </a:pPr>
            <a:r>
              <a:rPr lang="en-US" dirty="0" smtClean="0"/>
              <a:t>A justification </a:t>
            </a:r>
            <a:r>
              <a:rPr lang="en-US" dirty="0"/>
              <a:t>of design </a:t>
            </a:r>
            <a:r>
              <a:rPr lang="en-US" dirty="0" smtClean="0"/>
              <a:t>choices</a:t>
            </a:r>
          </a:p>
          <a:p>
            <a:pPr>
              <a:buClr>
                <a:srgbClr val="00B050"/>
              </a:buClr>
            </a:pPr>
            <a:r>
              <a:rPr lang="en-US" b="1" dirty="0" smtClean="0">
                <a:solidFill>
                  <a:srgbClr val="FF0000"/>
                </a:solidFill>
              </a:rPr>
              <a:t>P6.1 – Task 01 </a:t>
            </a:r>
            <a:r>
              <a:rPr lang="en-US" dirty="0">
                <a:solidFill>
                  <a:srgbClr val="FF0000"/>
                </a:solidFill>
              </a:rPr>
              <a:t>- Create a presentation to demonstrate </a:t>
            </a:r>
            <a:r>
              <a:rPr lang="en-US" dirty="0" smtClean="0">
                <a:solidFill>
                  <a:srgbClr val="FF0000"/>
                </a:solidFill>
              </a:rPr>
              <a:t>the workings of the </a:t>
            </a:r>
            <a:r>
              <a:rPr lang="en-US" dirty="0">
                <a:solidFill>
                  <a:srgbClr val="FF0000"/>
                </a:solidFill>
              </a:rPr>
              <a:t>prototype website to the client</a:t>
            </a:r>
          </a:p>
          <a:p>
            <a:pPr>
              <a:buClr>
                <a:srgbClr val="00B050"/>
              </a:buClr>
            </a:pPr>
            <a:r>
              <a:rPr lang="en-US" b="1" dirty="0" smtClean="0">
                <a:solidFill>
                  <a:srgbClr val="FF0000"/>
                </a:solidFill>
              </a:rPr>
              <a:t>P6.2 – Task 02 </a:t>
            </a:r>
            <a:r>
              <a:rPr lang="en-US" dirty="0" smtClean="0">
                <a:solidFill>
                  <a:srgbClr val="FF0000"/>
                </a:solidFill>
              </a:rPr>
              <a:t>– Create a questionnaire to gauge feedback from the client on the presentation of the solution.</a:t>
            </a:r>
          </a:p>
          <a:p>
            <a:pPr marL="285750" indent="-285750">
              <a:buClr>
                <a:srgbClr val="00B050"/>
              </a:buClr>
              <a:buFont typeface="Wingdings 3" panose="05040102010807070707" pitchFamily="18" charset="2"/>
              <a:buChar char=""/>
            </a:pPr>
            <a:r>
              <a:rPr lang="en-US" dirty="0" smtClean="0"/>
              <a:t>Questions should include the wide range of content including the form, login and responsive design features.</a:t>
            </a:r>
          </a:p>
          <a:p>
            <a:pPr>
              <a:buClr>
                <a:srgbClr val="00B050"/>
              </a:buClr>
            </a:pPr>
            <a:r>
              <a:rPr lang="en-US" b="1" dirty="0" smtClean="0">
                <a:solidFill>
                  <a:srgbClr val="FF0000"/>
                </a:solidFill>
              </a:rPr>
              <a:t>P6.3 – Task 03 </a:t>
            </a:r>
            <a:r>
              <a:rPr lang="en-US" dirty="0" smtClean="0">
                <a:solidFill>
                  <a:srgbClr val="FF0000"/>
                </a:solidFill>
              </a:rPr>
              <a:t>- Present </a:t>
            </a:r>
            <a:r>
              <a:rPr lang="en-US" dirty="0">
                <a:solidFill>
                  <a:srgbClr val="FF0000"/>
                </a:solidFill>
              </a:rPr>
              <a:t>the solution to the </a:t>
            </a:r>
            <a:r>
              <a:rPr lang="en-US" dirty="0" smtClean="0">
                <a:solidFill>
                  <a:srgbClr val="FF0000"/>
                </a:solidFill>
              </a:rPr>
              <a:t>client and gain feedback from the designs.</a:t>
            </a:r>
            <a:endParaRPr lang="en-US" dirty="0">
              <a:solidFill>
                <a:srgbClr val="FF0000"/>
              </a:solidFill>
            </a:endParaRPr>
          </a:p>
        </p:txBody>
      </p:sp>
      <p:sp>
        <p:nvSpPr>
          <p:cNvPr id="8" name="Title 2"/>
          <p:cNvSpPr>
            <a:spLocks noGrp="1"/>
          </p:cNvSpPr>
          <p:nvPr>
            <p:ph type="title"/>
          </p:nvPr>
        </p:nvSpPr>
        <p:spPr>
          <a:xfrm>
            <a:off x="70266" y="72008"/>
            <a:ext cx="8859452" cy="548680"/>
          </a:xfrm>
        </p:spPr>
        <p:txBody>
          <a:bodyPr>
            <a:noAutofit/>
          </a:bodyPr>
          <a:lstStyle/>
          <a:p>
            <a:r>
              <a:rPr lang="en-US" sz="4000" dirty="0" smtClean="0"/>
              <a:t>P6.1 – Present the Solution</a:t>
            </a:r>
            <a:endParaRPr lang="en-GB" sz="4000" dirty="0"/>
          </a:p>
        </p:txBody>
      </p:sp>
      <p:graphicFrame>
        <p:nvGraphicFramePr>
          <p:cNvPr id="6" name="Table 5"/>
          <p:cNvGraphicFramePr>
            <a:graphicFrameLocks noGrp="1"/>
          </p:cNvGraphicFramePr>
          <p:nvPr>
            <p:extLst>
              <p:ext uri="{D42A27DB-BD31-4B8C-83A1-F6EECF244321}">
                <p14:modId xmlns:p14="http://schemas.microsoft.com/office/powerpoint/2010/main" val="2091652590"/>
              </p:ext>
            </p:extLst>
          </p:nvPr>
        </p:nvGraphicFramePr>
        <p:xfrm>
          <a:off x="7236296" y="1052736"/>
          <a:ext cx="1584176" cy="561662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70099">
                <a:tc>
                  <a:txBody>
                    <a:bodyPr/>
                    <a:lstStyle/>
                    <a:p>
                      <a:pPr>
                        <a:spcAft>
                          <a:spcPts val="0"/>
                        </a:spcAft>
                      </a:pPr>
                      <a:endParaRPr lang="en-GB" sz="13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246525">
                <a:tc>
                  <a:txBody>
                    <a:bodyPr/>
                    <a:lstStyle/>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Why are all web pages starting to look the same</a:t>
                      </a: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Do I have to learn programming to be a web developer</a:t>
                      </a:r>
                    </a:p>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How much does making and having a website cost</a:t>
                      </a: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How do I get up the rankings in Google</a:t>
                      </a: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What are the limits of HTML coding</a:t>
                      </a:r>
                    </a:p>
                    <a:p>
                      <a:pPr marL="177800" indent="-177800" algn="l">
                        <a:spcAft>
                          <a:spcPts val="600"/>
                        </a:spcAft>
                        <a:buFontTx/>
                        <a:buBlip>
                          <a:blip r:embed="rId3"/>
                        </a:buBlip>
                      </a:pPr>
                      <a:r>
                        <a:rPr lang="en-US" sz="1300" baseline="0" dirty="0" smtClean="0">
                          <a:solidFill>
                            <a:schemeClr val="tx1"/>
                          </a:solidFill>
                          <a:effectLst/>
                          <a:latin typeface="Arial" pitchFamily="34" charset="0"/>
                          <a:ea typeface="Times New Roman"/>
                          <a:cs typeface="Arial" pitchFamily="34" charset="0"/>
                        </a:rPr>
                        <a:t>Web accessibility and colour schemes</a:t>
                      </a: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How will VR and Web integrate</a:t>
                      </a:r>
                      <a:endParaRPr lang="en-GB" sz="1300" dirty="0" smtClean="0">
                        <a:solidFill>
                          <a:srgbClr val="FF0000"/>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9" name="Picture 4" descr="Think About"/>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7344308" y="1082133"/>
            <a:ext cx="1368152" cy="330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3802906"/>
      </p:ext>
    </p:extLst>
  </p:cSld>
  <p:clrMapOvr>
    <a:masterClrMapping/>
  </p:clrMapOvr>
  <p:transition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51520" y="1052736"/>
            <a:ext cx="6912768" cy="5712333"/>
          </a:xfrm>
          <a:prstGeom prst="rect">
            <a:avLst/>
          </a:prstGeom>
        </p:spPr>
        <p:txBody>
          <a:bodyPr wrap="square">
            <a:spAutoFit/>
          </a:bodyPr>
          <a:lstStyle/>
          <a:p>
            <a:pPr marL="346075" indent="-346075">
              <a:buClr>
                <a:srgbClr val="00B050"/>
              </a:buClr>
              <a:buFont typeface="Wingdings 3" panose="05040102010807070707" pitchFamily="18" charset="2"/>
              <a:buChar char=""/>
            </a:pPr>
            <a:r>
              <a:rPr lang="en-US" sz="1660" dirty="0" smtClean="0"/>
              <a:t>You </a:t>
            </a:r>
            <a:r>
              <a:rPr lang="en-US" sz="1660" dirty="0"/>
              <a:t>are required to communicate future website security and maintenance considerations to their client. </a:t>
            </a:r>
            <a:r>
              <a:rPr lang="en-US" sz="1660" dirty="0" smtClean="0"/>
              <a:t>You </a:t>
            </a:r>
            <a:r>
              <a:rPr lang="en-US" sz="1660" dirty="0"/>
              <a:t>should consider how the website will change over time and therefore it is important to update information, training needs and security measures on a regular basis. The evidence could be </a:t>
            </a:r>
            <a:r>
              <a:rPr lang="en-US" sz="1660" dirty="0" smtClean="0"/>
              <a:t>in </a:t>
            </a:r>
            <a:r>
              <a:rPr lang="en-US" sz="1660" dirty="0"/>
              <a:t>the form of a report or presentation with detailed speaker notes</a:t>
            </a:r>
            <a:r>
              <a:rPr lang="en-US" sz="1660" dirty="0" smtClean="0"/>
              <a:t>.</a:t>
            </a:r>
          </a:p>
          <a:p>
            <a:pPr marL="346075" indent="-346075">
              <a:buClr>
                <a:srgbClr val="00B050"/>
              </a:buClr>
              <a:buFont typeface="Wingdings 3" panose="05040102010807070707" pitchFamily="18" charset="2"/>
              <a:buChar char=""/>
            </a:pPr>
            <a:r>
              <a:rPr lang="en-US" sz="1660" b="1" dirty="0" smtClean="0"/>
              <a:t>Updating </a:t>
            </a:r>
            <a:r>
              <a:rPr lang="en-US" sz="1660" b="1" dirty="0"/>
              <a:t>of </a:t>
            </a:r>
            <a:r>
              <a:rPr lang="en-US" sz="1660" b="1" dirty="0" smtClean="0"/>
              <a:t>content</a:t>
            </a:r>
            <a:r>
              <a:rPr lang="en-US" sz="1660" dirty="0" smtClean="0"/>
              <a:t> – Like all websites content will change, new features may be added like blogs or feedback from customers etc. to make the website more valuable. You have to consider this in your report. Considerations to discuss could include:</a:t>
            </a:r>
          </a:p>
          <a:p>
            <a:pPr marL="519113" indent="-234950">
              <a:buClr>
                <a:srgbClr val="00B050"/>
              </a:buClr>
              <a:buFont typeface="Arial" panose="020B0604020202020204" pitchFamily="34" charset="0"/>
              <a:buChar char="•"/>
            </a:pPr>
            <a:r>
              <a:rPr lang="en-US" sz="1660" dirty="0" smtClean="0"/>
              <a:t>Quality of hosting (is your chosen ISP good enough to handle new technologies)</a:t>
            </a:r>
          </a:p>
          <a:p>
            <a:pPr marL="519113" indent="-234950">
              <a:buClr>
                <a:srgbClr val="00B050"/>
              </a:buClr>
              <a:buFont typeface="Arial" panose="020B0604020202020204" pitchFamily="34" charset="0"/>
              <a:buChar char="•"/>
            </a:pPr>
            <a:r>
              <a:rPr lang="en-US" sz="1660" dirty="0" smtClean="0"/>
              <a:t>Web space (did you choose a domain server with space or are you hosting the site directly off your own server), </a:t>
            </a:r>
          </a:p>
          <a:p>
            <a:pPr marL="519113" indent="-234950">
              <a:buClr>
                <a:srgbClr val="00B050"/>
              </a:buClr>
              <a:buFont typeface="Arial" panose="020B0604020202020204" pitchFamily="34" charset="0"/>
              <a:buChar char="•"/>
            </a:pPr>
            <a:r>
              <a:rPr lang="en-US" sz="1660" dirty="0" smtClean="0"/>
              <a:t>Bandwidth (have you got enough for 10 times the amount of traffic)</a:t>
            </a:r>
          </a:p>
          <a:p>
            <a:pPr marL="519113" indent="-234950">
              <a:buClr>
                <a:srgbClr val="00B050"/>
              </a:buClr>
              <a:buFont typeface="Arial" panose="020B0604020202020204" pitchFamily="34" charset="0"/>
              <a:buChar char="•"/>
            </a:pPr>
            <a:r>
              <a:rPr lang="en-US" sz="1660" dirty="0"/>
              <a:t>W</a:t>
            </a:r>
            <a:r>
              <a:rPr lang="en-US" sz="1660" dirty="0" smtClean="0"/>
              <a:t>ho will update the content</a:t>
            </a:r>
          </a:p>
          <a:p>
            <a:pPr marL="519113" indent="-234950">
              <a:buClr>
                <a:srgbClr val="00B050"/>
              </a:buClr>
              <a:buFont typeface="Arial" panose="020B0604020202020204" pitchFamily="34" charset="0"/>
              <a:buChar char="•"/>
            </a:pPr>
            <a:r>
              <a:rPr lang="en-US" sz="1660" dirty="0"/>
              <a:t>H</a:t>
            </a:r>
            <a:r>
              <a:rPr lang="en-US" sz="1660" dirty="0" smtClean="0"/>
              <a:t>ow often the content will update</a:t>
            </a:r>
          </a:p>
          <a:p>
            <a:pPr marL="519113" indent="-234950">
              <a:buClr>
                <a:srgbClr val="00B050"/>
              </a:buClr>
              <a:buFont typeface="Arial" panose="020B0604020202020204" pitchFamily="34" charset="0"/>
              <a:buChar char="•"/>
            </a:pPr>
            <a:r>
              <a:rPr lang="en-US" sz="1660" dirty="0"/>
              <a:t>W</a:t>
            </a:r>
            <a:r>
              <a:rPr lang="en-US" sz="1660" dirty="0" smtClean="0"/>
              <a:t>ill the computer be able to do it automatically (prices, availability of items, number of items in stock)</a:t>
            </a:r>
          </a:p>
          <a:p>
            <a:pPr marL="346075" indent="-346075">
              <a:buClr>
                <a:srgbClr val="00B050"/>
              </a:buClr>
              <a:buFont typeface="Wingdings 3" panose="05040102010807070707" pitchFamily="18" charset="2"/>
              <a:buChar char=""/>
            </a:pPr>
            <a:r>
              <a:rPr lang="en-US" sz="1660" dirty="0" smtClean="0"/>
              <a:t>You will not need to action these, just be able to discuss the need for these and how likely is the possibility of them.</a:t>
            </a:r>
            <a:endParaRPr lang="en-US" sz="1660" dirty="0"/>
          </a:p>
        </p:txBody>
      </p:sp>
      <p:sp>
        <p:nvSpPr>
          <p:cNvPr id="8" name="Title 2"/>
          <p:cNvSpPr>
            <a:spLocks noGrp="1"/>
          </p:cNvSpPr>
          <p:nvPr>
            <p:ph type="title"/>
          </p:nvPr>
        </p:nvSpPr>
        <p:spPr>
          <a:xfrm>
            <a:off x="70266" y="72008"/>
            <a:ext cx="8859452" cy="548680"/>
          </a:xfrm>
        </p:spPr>
        <p:txBody>
          <a:bodyPr>
            <a:noAutofit/>
          </a:bodyPr>
          <a:lstStyle/>
          <a:p>
            <a:r>
              <a:rPr lang="en-US" sz="2900" dirty="0" smtClean="0"/>
              <a:t>M3.1 </a:t>
            </a:r>
            <a:r>
              <a:rPr lang="en-US" sz="2900" dirty="0"/>
              <a:t>– Future </a:t>
            </a:r>
            <a:r>
              <a:rPr lang="en-US" sz="2900" dirty="0" smtClean="0"/>
              <a:t>Security </a:t>
            </a:r>
            <a:r>
              <a:rPr lang="en-US" sz="2900" dirty="0"/>
              <a:t>and </a:t>
            </a:r>
            <a:r>
              <a:rPr lang="en-US" sz="2900" dirty="0" smtClean="0"/>
              <a:t>Maintenance Considerations</a:t>
            </a:r>
            <a:endParaRPr lang="en-GB" sz="2900" dirty="0"/>
          </a:p>
        </p:txBody>
      </p:sp>
      <p:graphicFrame>
        <p:nvGraphicFramePr>
          <p:cNvPr id="6" name="Table 5"/>
          <p:cNvGraphicFramePr>
            <a:graphicFrameLocks noGrp="1"/>
          </p:cNvGraphicFramePr>
          <p:nvPr>
            <p:extLst>
              <p:ext uri="{D42A27DB-BD31-4B8C-83A1-F6EECF244321}">
                <p14:modId xmlns:p14="http://schemas.microsoft.com/office/powerpoint/2010/main" val="2091652590"/>
              </p:ext>
            </p:extLst>
          </p:nvPr>
        </p:nvGraphicFramePr>
        <p:xfrm>
          <a:off x="7236296" y="1052736"/>
          <a:ext cx="1584176" cy="561662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70099">
                <a:tc>
                  <a:txBody>
                    <a:bodyPr/>
                    <a:lstStyle/>
                    <a:p>
                      <a:pPr>
                        <a:spcAft>
                          <a:spcPts val="0"/>
                        </a:spcAft>
                      </a:pPr>
                      <a:endParaRPr lang="en-GB" sz="13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246525">
                <a:tc>
                  <a:txBody>
                    <a:bodyPr/>
                    <a:lstStyle/>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Why are all web pages starting to look the same</a:t>
                      </a: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Do I have to learn programming to be a web developer</a:t>
                      </a:r>
                    </a:p>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How much does making and having a website cost</a:t>
                      </a: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How do I get up the rankings in Google</a:t>
                      </a: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What are the limits of HTML coding</a:t>
                      </a:r>
                    </a:p>
                    <a:p>
                      <a:pPr marL="177800" indent="-177800" algn="l">
                        <a:spcAft>
                          <a:spcPts val="600"/>
                        </a:spcAft>
                        <a:buFontTx/>
                        <a:buBlip>
                          <a:blip r:embed="rId3"/>
                        </a:buBlip>
                      </a:pPr>
                      <a:r>
                        <a:rPr lang="en-US" sz="1300" baseline="0" dirty="0" smtClean="0">
                          <a:solidFill>
                            <a:schemeClr val="tx1"/>
                          </a:solidFill>
                          <a:effectLst/>
                          <a:latin typeface="Arial" pitchFamily="34" charset="0"/>
                          <a:ea typeface="Times New Roman"/>
                          <a:cs typeface="Arial" pitchFamily="34" charset="0"/>
                        </a:rPr>
                        <a:t>Web accessibility and colour schemes</a:t>
                      </a: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How will VR and Web integrate</a:t>
                      </a:r>
                      <a:endParaRPr lang="en-GB" sz="1300" dirty="0" smtClean="0">
                        <a:solidFill>
                          <a:srgbClr val="FF0000"/>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9" name="Picture 4" descr="Think About"/>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7344308" y="1082133"/>
            <a:ext cx="1368152" cy="330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2084594"/>
      </p:ext>
    </p:extLst>
  </p:cSld>
  <p:clrMapOvr>
    <a:masterClrMapping/>
  </p:clrMapOvr>
  <p:transition advClick="0"/>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2&quot; unique_id=&quot;10045&quot;&gt;&lt;object type=&quot;3&quot; unique_id=&quot;10046&quot;&gt;&lt;property id=&quot;20148&quot; value=&quot;5&quot;/&gt;&lt;property id=&quot;20300&quot; value=&quot;Slide 1 - &amp;quot;Welcome&amp;quot;&quot;/&gt;&lt;property id=&quot;20307&quot; value=&quot;256&quot;/&gt;&lt;/object&gt;&lt;object type=&quot;3&quot; unique_id=&quot;10047&quot;&gt;&lt;property id=&quot;20148&quot; value=&quot;5&quot;/&gt;&lt;property id=&quot;20300&quot; value=&quot;Slide 2 - &amp;quot;Assignment Scenario&amp;quot;&quot;/&gt;&lt;property id=&quot;20307&quot; value=&quot;258&quot;/&gt;&lt;/object&gt;&lt;object type=&quot;3&quot; unique_id=&quot;10048&quot;&gt;&lt;property id=&quot;20148&quot; value=&quot;5&quot;/&gt;&lt;property id=&quot;20300&quot; value=&quot;Slide 3 - &amp;quot;Excel Sales Scenario&amp;quot;&quot;/&gt;&lt;property id=&quot;20307&quot; value=&quot;286&quot;/&gt;&lt;/object&gt;&lt;object type=&quot;3&quot; unique_id=&quot;10049&quot;&gt;&lt;property id=&quot;20148&quot; value=&quot;5&quot;/&gt;&lt;property id=&quot;20300&quot; value=&quot;Slide 4 - &amp;quot;Task 1 – Excel Sales Spreadsheet&amp;quot;&quot;/&gt;&lt;property id=&quot;20307&quot; value=&quot;287&quot;/&gt;&lt;/object&gt;&lt;object type=&quot;3&quot; unique_id=&quot;10050&quot;&gt;&lt;property id=&quot;20148&quot; value=&quot;5&quot;/&gt;&lt;property id=&quot;20300&quot; value=&quot;Slide 5 - &amp;quot;Task 2 – Excel Sales Spreadsheet&amp;quot;&quot;/&gt;&lt;property id=&quot;20307&quot; value=&quot;288&quot;/&gt;&lt;/object&gt;&lt;object type=&quot;3&quot; unique_id=&quot;10051&quot;&gt;&lt;property id=&quot;20148&quot; value=&quot;5&quot;/&gt;&lt;property id=&quot;20300&quot; value=&quot;Slide 6 - &amp;quot;Task 3 – Excel Sales Spreadsheet&amp;quot;&quot;/&gt;&lt;property id=&quot;20307&quot; value=&quot;289&quot;/&gt;&lt;/object&gt;&lt;object type=&quot;3&quot; unique_id=&quot;10052&quot;&gt;&lt;property id=&quot;20148&quot; value=&quot;5&quot;/&gt;&lt;property id=&quot;20300&quot; value=&quot;Slide 7 - &amp;quot;Task 4 – Excel Sales Spreadsheet&amp;quot;&quot;/&gt;&lt;property id=&quot;20307&quot; value=&quot;290&quot;/&gt;&lt;/object&gt;&lt;object type=&quot;3&quot; unique_id=&quot;10053&quot;&gt;&lt;property id=&quot;20148&quot; value=&quot;5&quot;/&gt;&lt;property id=&quot;20300&quot; value=&quot;Slide 8 - &amp;quot;Task 5 – Excel Sales Spreadsheet&amp;quot;&quot;/&gt;&lt;property id=&quot;20307&quot; value=&quot;291&quot;/&gt;&lt;/object&gt;&lt;object type=&quot;3&quot; unique_id=&quot;10054&quot;&gt;&lt;property id=&quot;20148&quot; value=&quot;5&quot;/&gt;&lt;property id=&quot;20300&quot; value=&quot;Slide 9 - &amp;quot;Task 6 – Excel Sales Spreadsheet&amp;quot;&quot;/&gt;&lt;property id=&quot;20307&quot; value=&quot;292&quot;/&gt;&lt;/object&gt;&lt;object type=&quot;3&quot; unique_id=&quot;10055&quot;&gt;&lt;property id=&quot;20148&quot; value=&quot;5&quot;/&gt;&lt;property id=&quot;20300&quot; value=&quot;Slide 10 - &amp;quot;Task 7 – Excel Sales Spreadsheet&amp;quot;&quot;/&gt;&lt;property id=&quot;20307&quot; value=&quot;294&quot;/&gt;&lt;/object&gt;&lt;object type=&quot;3&quot; unique_id=&quot;10056&quot;&gt;&lt;property id=&quot;20148&quot; value=&quot;5&quot;/&gt;&lt;property id=&quot;20300&quot; value=&quot;Slide 11 - &amp;quot;Task 8 – Excel Sales Spreadsheet&amp;quot;&quot;/&gt;&lt;property id=&quot;20307&quot; value=&quot;295&quot;/&gt;&lt;/object&gt;&lt;object type=&quot;3&quot; unique_id=&quot;10057&quot;&gt;&lt;property id=&quot;20148&quot; value=&quot;5&quot;/&gt;&lt;property id=&quot;20300&quot; value=&quot;Slide 12 - &amp;quot;Excel Tutorials – Click to View&amp;quot;&quot;/&gt;&lt;property id=&quot;20307&quot; value=&quot;332&quot;/&gt;&lt;/object&gt;&lt;object type=&quot;3&quot; unique_id=&quot;10058&quot;&gt;&lt;property id=&quot;20148&quot; value=&quot;5&quot;/&gt;&lt;property id=&quot;20300&quot; value=&quot;Slide 13 - &amp;quot;Excel Sales – Assessment (St/Ex/Ad)&amp;quot;&quot;/&gt;&lt;property id=&quot;20307&quot; value=&quot;297&quot;/&gt;&lt;/object&gt;&lt;object type=&quot;3&quot; unique_id=&quot;10059&quot;&gt;&lt;property id=&quot;20148&quot; value=&quot;5&quot;/&gt;&lt;property id=&quot;20300&quot; value=&quot;Slide 14 - &amp;quot;Excel Bookings Scenario&amp;quot;&quot;/&gt;&lt;property id=&quot;20307&quot; value=&quot;299&quot;/&gt;&lt;/object&gt;&lt;object type=&quot;3&quot; unique_id=&quot;10060&quot;&gt;&lt;property id=&quot;20148&quot; value=&quot;5&quot;/&gt;&lt;property id=&quot;20300&quot; value=&quot;Slide 15 - &amp;quot;Task 1 – Excel Bookings Spreadsheet&amp;quot;&quot;/&gt;&lt;property id=&quot;20307&quot; value=&quot;300&quot;/&gt;&lt;/object&gt;&lt;object type=&quot;3&quot; unique_id=&quot;10061&quot;&gt;&lt;property id=&quot;20148&quot; value=&quot;5&quot;/&gt;&lt;property id=&quot;20300&quot; value=&quot;Slide 16 - &amp;quot;Task 2 – Excel Bookings Spreadsheet&amp;quot;&quot;/&gt;&lt;property id=&quot;20307&quot; value=&quot;301&quot;/&gt;&lt;/object&gt;&lt;object type=&quot;3&quot; unique_id=&quot;10062&quot;&gt;&lt;property id=&quot;20148&quot; value=&quot;5&quot;/&gt;&lt;property id=&quot;20300&quot; value=&quot;Slide 17 - &amp;quot;Task 3 – Excel Bookings Spreadsheet&amp;quot;&quot;/&gt;&lt;property id=&quot;20307&quot; value=&quot;302&quot;/&gt;&lt;/object&gt;&lt;object type=&quot;3&quot; unique_id=&quot;10063&quot;&gt;&lt;property id=&quot;20148&quot; value=&quot;5&quot;/&gt;&lt;property id=&quot;20300&quot; value=&quot;Slide 18 - &amp;quot;Task 4 – Excel Bookings Spreadsheet&amp;quot;&quot;/&gt;&lt;property id=&quot;20307&quot; value=&quot;309&quot;/&gt;&lt;/object&gt;&lt;object type=&quot;3&quot; unique_id=&quot;10064&quot;&gt;&lt;property id=&quot;20148&quot; value=&quot;5&quot;/&gt;&lt;property id=&quot;20300&quot; value=&quot;Slide 19 - &amp;quot;Task 5 – Excel Bookings Spreadsheet&amp;quot;&quot;/&gt;&lt;property id=&quot;20307&quot; value=&quot;304&quot;/&gt;&lt;/object&gt;&lt;object type=&quot;3&quot; unique_id=&quot;10065&quot;&gt;&lt;property id=&quot;20148&quot; value=&quot;5&quot;/&gt;&lt;property id=&quot;20300&quot; value=&quot;Slide 20 - &amp;quot;Task 6 – Excel Bookings Spreadsheet&amp;quot;&quot;/&gt;&lt;property id=&quot;20307&quot; value=&quot;305&quot;/&gt;&lt;/object&gt;&lt;object type=&quot;3&quot; unique_id=&quot;10066&quot;&gt;&lt;property id=&quot;20148&quot; value=&quot;5&quot;/&gt;&lt;property id=&quot;20300&quot; value=&quot;Slide 21 - &amp;quot;Task 7 – Excel Bookings Spreadsheet&amp;quot;&quot;/&gt;&lt;property id=&quot;20307&quot; value=&quot;306&quot;/&gt;&lt;/object&gt;&lt;object type=&quot;3&quot; unique_id=&quot;10067&quot;&gt;&lt;property id=&quot;20148&quot; value=&quot;5&quot;/&gt;&lt;property id=&quot;20300&quot; value=&quot;Slide 22 - &amp;quot;Task 8 – Excel Bookings Spreadsheet&amp;quot;&quot;/&gt;&lt;property id=&quot;20307&quot; value=&quot;307&quot;/&gt;&lt;/object&gt;&lt;object type=&quot;3&quot; unique_id=&quot;10068&quot;&gt;&lt;property id=&quot;20148&quot; value=&quot;5&quot;/&gt;&lt;property id=&quot;20300&quot; value=&quot;Slide 23 - &amp;quot;Excel Tutorials – Click to View&amp;quot;&quot;/&gt;&lt;property id=&quot;20307&quot; value=&quot;334&quot;/&gt;&lt;/object&gt;&lt;object type=&quot;3&quot; unique_id=&quot;10069&quot;&gt;&lt;property id=&quot;20148&quot; value=&quot;5&quot;/&gt;&lt;property id=&quot;20300&quot; value=&quot;Slide 24 - &amp;quot;Excel Bookings – Assessment (St/Ex/Ad)&amp;quot;&quot;/&gt;&lt;property id=&quot;20307&quot; value=&quot;308&quot;/&gt;&lt;/object&gt;&lt;object type=&quot;3&quot; unique_id=&quot;10070&quot;&gt;&lt;property id=&quot;20148&quot; value=&quot;5&quot;/&gt;&lt;property id=&quot;20300&quot; value=&quot;Slide 25 - &amp;quot;Graphics Scenario&amp;quot;&quot;/&gt;&lt;property id=&quot;20307&quot; value=&quot;310&quot;/&gt;&lt;/object&gt;&lt;object type=&quot;3&quot; unique_id=&quot;10071&quot;&gt;&lt;property id=&quot;20148&quot; value=&quot;5&quot;/&gt;&lt;property id=&quot;20300&quot; value=&quot;Slide 26 - &amp;quot;Task 1 – Bitmap Montage&amp;quot;&quot;/&gt;&lt;property id=&quot;20307&quot; value=&quot;311&quot;/&gt;&lt;/object&gt;&lt;object type=&quot;3&quot; unique_id=&quot;10072&quot;&gt;&lt;property id=&quot;20148&quot; value=&quot;5&quot;/&gt;&lt;property id=&quot;20300&quot; value=&quot;Slide 27 - &amp;quot;Task 2 – Bitmap Montage&amp;quot;&quot;/&gt;&lt;property id=&quot;20307&quot; value=&quot;312&quot;/&gt;&lt;/object&gt;&lt;object type=&quot;3&quot; unique_id=&quot;10073&quot;&gt;&lt;property id=&quot;20148&quot; value=&quot;5&quot;/&gt;&lt;property id=&quot;20300&quot; value=&quot;Slide 28 - &amp;quot;Task 3 – Bitmap Montage&amp;quot;&quot;/&gt;&lt;property id=&quot;20307&quot; value=&quot;313&quot;/&gt;&lt;/object&gt;&lt;object type=&quot;3&quot; unique_id=&quot;10074&quot;&gt;&lt;property id=&quot;20148&quot; value=&quot;5&quot;/&gt;&lt;property id=&quot;20300&quot; value=&quot;Slide 29 - &amp;quot;Task 4 – Bitmap Montage&amp;quot;&quot;/&gt;&lt;property id=&quot;20307&quot; value=&quot;314&quot;/&gt;&lt;/object&gt;&lt;object type=&quot;3&quot; unique_id=&quot;10075&quot;&gt;&lt;property id=&quot;20148&quot; value=&quot;5&quot;/&gt;&lt;property id=&quot;20300&quot; value=&quot;Slide 30 - &amp;quot;Task 5 – Vector Map&amp;quot;&quot;/&gt;&lt;property id=&quot;20307&quot; value=&quot;315&quot;/&gt;&lt;/object&gt;&lt;object type=&quot;3&quot; unique_id=&quot;10076&quot;&gt;&lt;property id=&quot;20148&quot; value=&quot;5&quot;/&gt;&lt;property id=&quot;20300&quot; value=&quot;Slide 31 - &amp;quot;Task 6 – Vector Map&amp;quot;&quot;/&gt;&lt;property id=&quot;20307&quot; value=&quot;316&quot;/&gt;&lt;/object&gt;&lt;object type=&quot;3&quot; unique_id=&quot;10077&quot;&gt;&lt;property id=&quot;20148&quot; value=&quot;5&quot;/&gt;&lt;property id=&quot;20300&quot; value=&quot;Slide 32 - &amp;quot;Task 7 – Vector Map&amp;quot;&quot;/&gt;&lt;property id=&quot;20307&quot; value=&quot;317&quot;/&gt;&lt;/object&gt;&lt;object type=&quot;3&quot; unique_id=&quot;10078&quot;&gt;&lt;property id=&quot;20148&quot; value=&quot;5&quot;/&gt;&lt;property id=&quot;20300&quot; value=&quot;Slide 33 - &amp;quot;Task 8 – Graphics&amp;quot;&quot;/&gt;&lt;property id=&quot;20307&quot; value=&quot;318&quot;/&gt;&lt;/object&gt;&lt;object type=&quot;3&quot; unique_id=&quot;10079&quot;&gt;&lt;property id=&quot;20148&quot; value=&quot;5&quot;/&gt;&lt;property id=&quot;20300&quot; value=&quot;Slide 34 - &amp;quot;Task 9 – Graphics&amp;quot;&quot;/&gt;&lt;property id=&quot;20307&quot; value=&quot;321&quot;/&gt;&lt;/object&gt;&lt;object type=&quot;3&quot; unique_id=&quot;10080&quot;&gt;&lt;property id=&quot;20148&quot; value=&quot;5&quot;/&gt;&lt;property id=&quot;20300&quot; value=&quot;Slide 35 - &amp;quot;Graphics – Assessment (St/Ex/Ad)&amp;quot;&quot;/&gt;&lt;property id=&quot;20307&quot; value=&quot;319&quot;/&gt;&lt;/object&gt;&lt;object type=&quot;3&quot; unique_id=&quot;10081&quot;&gt;&lt;property id=&quot;20148&quot; value=&quot;5&quot;/&gt;&lt;property id=&quot;20300&quot; value=&quot;Slide 36 - &amp;quot;E-Safety Scenario&amp;quot;&quot;/&gt;&lt;property id=&quot;20307&quot; value=&quot;322&quot;/&gt;&lt;/object&gt;&lt;object type=&quot;3&quot; unique_id=&quot;10082&quot;&gt;&lt;property id=&quot;20148&quot; value=&quot;5&quot;/&gt;&lt;property id=&quot;20300&quot; value=&quot;Slide 37 - &amp;quot;Task 1 – E-Safety&amp;quot;&quot;/&gt;&lt;property id=&quot;20307&quot; value=&quot;323&quot;/&gt;&lt;/object&gt;&lt;object type=&quot;3&quot; unique_id=&quot;10083&quot;&gt;&lt;property id=&quot;20148&quot; value=&quot;5&quot;/&gt;&lt;property id=&quot;20300&quot; value=&quot;Slide 38 - &amp;quot;Task 2 – E-Safety&amp;quot;&quot;/&gt;&lt;property id=&quot;20307&quot; value=&quot;324&quot;/&gt;&lt;/object&gt;&lt;object type=&quot;3&quot; unique_id=&quot;10084&quot;&gt;&lt;property id=&quot;20148&quot; value=&quot;5&quot;/&gt;&lt;property id=&quot;20300&quot; value=&quot;Slide 39 - &amp;quot;Task 3 – E-Safety&amp;quot;&quot;/&gt;&lt;property id=&quot;20307&quot; value=&quot;325&quot;/&gt;&lt;/object&gt;&lt;object type=&quot;3&quot; unique_id=&quot;10085&quot;&gt;&lt;property id=&quot;20148&quot; value=&quot;5&quot;/&gt;&lt;property id=&quot;20300&quot; value=&quot;Slide 40 - &amp;quot;Task 4 – E-Safety&amp;quot;&quot;/&gt;&lt;property id=&quot;20307&quot; value=&quot;326&quot;/&gt;&lt;/object&gt;&lt;object type=&quot;3&quot; unique_id=&quot;10086&quot;&gt;&lt;property id=&quot;20148&quot; value=&quot;5&quot;/&gt;&lt;property id=&quot;20300&quot; value=&quot;Slide 41 - &amp;quot;Task 5 – E-Safety&amp;quot;&quot;/&gt;&lt;property id=&quot;20307&quot; value=&quot;327&quot;/&gt;&lt;/object&gt;&lt;object type=&quot;3&quot; unique_id=&quot;10087&quot;&gt;&lt;property id=&quot;20148&quot; value=&quot;5&quot;/&gt;&lt;property id=&quot;20300&quot; value=&quot;Slide 42 - &amp;quot;Task 6 – E-Safety&amp;quot;&quot;/&gt;&lt;property id=&quot;20307&quot; value=&quot;328&quot;/&gt;&lt;/object&gt;&lt;object type=&quot;3&quot; unique_id=&quot;10088&quot;&gt;&lt;property id=&quot;20148&quot; value=&quot;5&quot;/&gt;&lt;property id=&quot;20300&quot; value=&quot;Slide 43 - &amp;quot;Task 7 – E-Safety&amp;quot;&quot;/&gt;&lt;property id=&quot;20307&quot; value=&quot;329&quot;/&gt;&lt;/object&gt;&lt;object type=&quot;3&quot; unique_id=&quot;10089&quot;&gt;&lt;property id=&quot;20148&quot; value=&quot;5&quot;/&gt;&lt;property id=&quot;20300&quot; value=&quot;Slide 44 - &amp;quot;E-Safety – Assessment (St/Ex/Ad)&amp;quot;&quot;/&gt;&lt;property id=&quot;20307&quot; value=&quot;331&quot;/&gt;&lt;/object&gt;&lt;/object&gt;&lt;object type=&quot;8&quot; unique_id=&quot;10135&quot;&gt;&lt;/object&gt;&lt;/object&gt;&lt;/database&gt;"/>
  <p:tag name="SECTOMILLISECCONVERTED" val="1"/>
  <p:tag name="ISPRING_RESOURCE_PATHS_HASH_2" val="08f788787bcb7a4d543d064184e3ed8f8a1ad1a"/>
  <p:tag name="ISPRING_PRESENTATION_TITLE" val="Unit 1 - LO1 - Cambridge Technicals"/>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nderoth">
  <a:themeElements>
    <a:clrScheme name="Custom 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A0AEC"/>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303C8A099435F469B82EC500073A18D" ma:contentTypeVersion="0" ma:contentTypeDescription="Create a new document." ma:contentTypeScope="" ma:versionID="db11316f7499926a5aef36baba7827a0">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76DD945F-B7B0-4691-A0D0-E2EAD6DA23B3}">
  <ds:schemaRefs>
    <ds:schemaRef ds:uri="http://purl.org/dc/dcmitype/"/>
    <ds:schemaRef ds:uri="http://schemas.openxmlformats.org/package/2006/metadata/core-properties"/>
    <ds:schemaRef ds:uri="http://schemas.microsoft.com/office/2006/metadata/properties"/>
    <ds:schemaRef ds:uri="http://schemas.microsoft.com/office/2006/documentManagement/types"/>
    <ds:schemaRef ds:uri="http://purl.org/dc/elements/1.1/"/>
    <ds:schemaRef ds:uri="http://www.w3.org/XML/1998/namespace"/>
    <ds:schemaRef ds:uri="http://purl.org/dc/terms/"/>
  </ds:schemaRefs>
</ds:datastoreItem>
</file>

<file path=customXml/itemProps2.xml><?xml version="1.0" encoding="utf-8"?>
<ds:datastoreItem xmlns:ds="http://schemas.openxmlformats.org/officeDocument/2006/customXml" ds:itemID="{E5A8F797-114D-47DC-A43E-E9D7D8871891}">
  <ds:schemaRefs>
    <ds:schemaRef ds:uri="http://schemas.microsoft.com/sharepoint/v3/contenttype/forms"/>
  </ds:schemaRefs>
</ds:datastoreItem>
</file>

<file path=customXml/itemProps3.xml><?xml version="1.0" encoding="utf-8"?>
<ds:datastoreItem xmlns:ds="http://schemas.openxmlformats.org/officeDocument/2006/customXml" ds:itemID="{E16A05FF-1C8D-47AA-A52A-FF79015719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Enderoth</Template>
  <TotalTime>45969</TotalTime>
  <Words>1987</Words>
  <Application>Microsoft Office PowerPoint</Application>
  <PresentationFormat>On-screen Show (4:3)</PresentationFormat>
  <Paragraphs>243</Paragraphs>
  <Slides>12</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Lucida Sans Unicode</vt:lpstr>
      <vt:lpstr>Times New Roman</vt:lpstr>
      <vt:lpstr>Verdana</vt:lpstr>
      <vt:lpstr>Wingdings 2</vt:lpstr>
      <vt:lpstr>Wingdings 3</vt:lpstr>
      <vt:lpstr>Enderoth</vt:lpstr>
      <vt:lpstr>PowerPoint Presentation</vt:lpstr>
      <vt:lpstr>Calculating the Points</vt:lpstr>
      <vt:lpstr>Qualification Grade Table - Diploma</vt:lpstr>
      <vt:lpstr>Qualification Grade Table – Foundation Diploma</vt:lpstr>
      <vt:lpstr>Qualification Grade Table – Technical Diploma</vt:lpstr>
      <vt:lpstr>Assessment Criteria</vt:lpstr>
      <vt:lpstr>Assessment Criteria</vt:lpstr>
      <vt:lpstr>P6.1 – Present the Solution</vt:lpstr>
      <vt:lpstr>M3.1 – Future Security and Maintenance Considerations</vt:lpstr>
      <vt:lpstr>M3.1 – Future Security and Maintenance Considerations</vt:lpstr>
      <vt:lpstr>M3.1 – Future Security and Maintenance Considerations</vt:lpstr>
      <vt:lpstr>PowerPoint Presentation</vt:lpstr>
    </vt:vector>
  </TitlesOfParts>
  <Company>Brooke Weston CTC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21 - LO4 - Cambridge Technicals</dc:title>
  <dc:subject>eBusiness</dc:subject>
  <dc:creator>Enderoth</dc:creator>
  <cp:lastModifiedBy>Stephen Rafferty</cp:lastModifiedBy>
  <cp:revision>1561</cp:revision>
  <cp:lastPrinted>2014-01-22T18:25:48Z</cp:lastPrinted>
  <dcterms:created xsi:type="dcterms:W3CDTF">2008-03-12T11:01:44Z</dcterms:created>
  <dcterms:modified xsi:type="dcterms:W3CDTF">2016-08-05T08:39:55Z</dcterms:modified>
  <cp:category>Unit 01</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0x0101006303C8A099435F469B82EC500073A18D</vt:lpwstr>
  </property>
  <property fmtid="{D5CDD505-2E9C-101B-9397-08002B2CF9AE}" pid="3" name="Unit">
    <vt:lpwstr>U1</vt:lpwstr>
  </property>
</Properties>
</file>